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sldIdLst>
    <p:sldId id="260" r:id="rId2"/>
    <p:sldId id="343" r:id="rId3"/>
    <p:sldId id="261" r:id="rId4"/>
    <p:sldId id="344" r:id="rId5"/>
    <p:sldId id="345" r:id="rId6"/>
    <p:sldId id="346" r:id="rId7"/>
    <p:sldId id="287" r:id="rId8"/>
    <p:sldId id="275" r:id="rId9"/>
    <p:sldId id="276" r:id="rId10"/>
    <p:sldId id="292" r:id="rId11"/>
    <p:sldId id="293" r:id="rId12"/>
    <p:sldId id="294" r:id="rId13"/>
    <p:sldId id="297" r:id="rId14"/>
    <p:sldId id="298" r:id="rId15"/>
    <p:sldId id="299" r:id="rId16"/>
    <p:sldId id="296" r:id="rId17"/>
    <p:sldId id="329" r:id="rId18"/>
    <p:sldId id="295" r:id="rId19"/>
    <p:sldId id="304" r:id="rId20"/>
    <p:sldId id="300" r:id="rId21"/>
    <p:sldId id="301" r:id="rId22"/>
    <p:sldId id="305" r:id="rId23"/>
    <p:sldId id="324" r:id="rId24"/>
    <p:sldId id="328" r:id="rId25"/>
    <p:sldId id="308" r:id="rId26"/>
    <p:sldId id="310" r:id="rId27"/>
    <p:sldId id="311" r:id="rId28"/>
    <p:sldId id="312" r:id="rId29"/>
    <p:sldId id="313" r:id="rId30"/>
    <p:sldId id="347" r:id="rId31"/>
  </p:sldIdLst>
  <p:sldSz cx="9144000" cy="6858000" type="screen4x3"/>
  <p:notesSz cx="6858000" cy="9144000"/>
  <p:defaultTextStyle>
    <a:defPPr>
      <a:defRPr lang="es-A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4FCBA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howOutlineIcons="0">
    <p:restoredLeft sz="15620"/>
    <p:restoredTop sz="94660"/>
  </p:normalViewPr>
  <p:slideViewPr>
    <p:cSldViewPr>
      <p:cViewPr>
        <p:scale>
          <a:sx n="80" d="100"/>
          <a:sy n="80" d="100"/>
        </p:scale>
        <p:origin x="-972" y="3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4728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AR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356EBC-25FB-4942-916A-27B9AA095E72}" type="datetimeFigureOut">
              <a:rPr lang="es-AR" smtClean="0"/>
              <a:pPr/>
              <a:t>22/03/2016</a:t>
            </a:fld>
            <a:endParaRPr lang="es-AR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AR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A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E9B06-5C2B-4D6D-B1CC-E55D033EEC88}" type="slidenum">
              <a:rPr lang="es-AR" smtClean="0"/>
              <a:pPr/>
              <a:t>‹Nº›</a:t>
            </a:fld>
            <a:endParaRPr lang="es-A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62A97EA-F059-40E5-AC16-34D88467E8F6}" type="slidenum">
              <a:rPr lang="es-ES" smtClean="0"/>
              <a:pPr/>
              <a:t>4</a:t>
            </a:fld>
            <a:endParaRPr lang="es-ES" smtClean="0"/>
          </a:p>
        </p:txBody>
      </p:sp>
      <p:sp>
        <p:nvSpPr>
          <p:cNvPr id="532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5138" y="4343110"/>
            <a:ext cx="5027724" cy="4115670"/>
          </a:xfrm>
          <a:noFill/>
          <a:ln/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8067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AR" smtClean="0"/>
          </a:p>
        </p:txBody>
      </p:sp>
      <p:sp>
        <p:nvSpPr>
          <p:cNvPr id="28676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821853E-4A7A-4CF6-934B-DB82D4C7D92C}" type="slidenum">
              <a:rPr lang="es-A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es-AR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10" indent="-285710">
              <a:buFont typeface="Arial" pitchFamily="34" charset="0"/>
              <a:buChar char="•"/>
              <a:defRPr/>
            </a:pPr>
            <a:r>
              <a:rPr lang="es-MX" b="1" dirty="0" smtClean="0">
                <a:latin typeface="Arial Rounded MT Bold" pitchFamily="34" charset="0"/>
              </a:rPr>
              <a:t>Químicamente la oxidación se define como la pérdida de electrones y la reducción como la ganancia de ellos.</a:t>
            </a:r>
          </a:p>
          <a:p>
            <a:pPr>
              <a:defRPr/>
            </a:pPr>
            <a:endParaRPr lang="es-MX" b="1" dirty="0" smtClean="0">
              <a:latin typeface="Arial Rounded MT Bold" pitchFamily="34" charset="0"/>
            </a:endParaRPr>
          </a:p>
          <a:p>
            <a:pPr marL="285710" indent="-285710">
              <a:buFont typeface="Arial" pitchFamily="34" charset="0"/>
              <a:buChar char="•"/>
              <a:defRPr/>
            </a:pPr>
            <a:r>
              <a:rPr lang="es-MX" b="1" dirty="0" smtClean="0">
                <a:latin typeface="Arial Rounded MT Bold" pitchFamily="34" charset="0"/>
              </a:rPr>
              <a:t>En consecuencia la oxidación está siempre acompañada por la reducción de un aceptor de electrones.</a:t>
            </a:r>
          </a:p>
          <a:p>
            <a:pPr>
              <a:defRPr/>
            </a:pPr>
            <a:endParaRPr lang="es-MX" b="1" dirty="0" smtClean="0">
              <a:latin typeface="Arial Rounded MT Bold" pitchFamily="34" charset="0"/>
            </a:endParaRPr>
          </a:p>
          <a:p>
            <a:pPr marL="285710" indent="-285710">
              <a:buFont typeface="Arial" pitchFamily="34" charset="0"/>
              <a:buChar char="•"/>
              <a:defRPr/>
            </a:pPr>
            <a:r>
              <a:rPr lang="es-MX" b="1" dirty="0" smtClean="0">
                <a:latin typeface="Arial Rounded MT Bold" pitchFamily="34" charset="0"/>
              </a:rPr>
              <a:t>Este principio de OXIDO- REDUCCIÓN se aplica a los sistemas bioquímicos y es un concepto importante para la comprensión de la naturaleza de las oxidaciones biológicas.</a:t>
            </a:r>
          </a:p>
          <a:p>
            <a:pPr>
              <a:defRPr/>
            </a:pPr>
            <a:endParaRPr lang="es-MX" b="1" dirty="0" smtClean="0">
              <a:latin typeface="Arial Rounded MT Bold" pitchFamily="34" charset="0"/>
            </a:endParaRPr>
          </a:p>
          <a:p>
            <a:pPr marL="285710" indent="-285710">
              <a:buFont typeface="Arial" pitchFamily="34" charset="0"/>
              <a:buChar char="•"/>
              <a:defRPr/>
            </a:pPr>
            <a:r>
              <a:rPr lang="es-MX" b="1" dirty="0" smtClean="0">
                <a:latin typeface="Arial Rounded MT Bold" pitchFamily="34" charset="0"/>
              </a:rPr>
              <a:t>La vida de los animales superiores depende en forma absoluta del suministro de oxígeno.</a:t>
            </a:r>
          </a:p>
          <a:p>
            <a:pPr>
              <a:defRPr/>
            </a:pPr>
            <a:endParaRPr lang="es-AR" dirty="0" smtClean="0"/>
          </a:p>
        </p:txBody>
      </p:sp>
      <p:sp>
        <p:nvSpPr>
          <p:cNvPr id="63492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92E0385-9C98-463B-A4C6-C1544412A220}" type="slidenum">
              <a:rPr lang="es-AR" smtClean="0">
                <a:latin typeface="Calibri" pitchFamily="34" charset="0"/>
              </a:rPr>
              <a:pPr/>
              <a:t>10</a:t>
            </a:fld>
            <a:endParaRPr lang="es-AR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AR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BE9B06-5C2B-4D6D-B1CC-E55D033EEC88}" type="slidenum">
              <a:rPr lang="es-AR" smtClean="0"/>
              <a:pPr/>
              <a:t>13</a:t>
            </a:fld>
            <a:endParaRPr lang="es-A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AR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BE9B06-5C2B-4D6D-B1CC-E55D033EEC88}" type="slidenum">
              <a:rPr lang="es-AR" smtClean="0"/>
              <a:pPr/>
              <a:t>23</a:t>
            </a:fld>
            <a:endParaRPr lang="es-A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A54E4-BB36-4357-B6EE-3DF62749B5C3}" type="datetimeFigureOut">
              <a:rPr lang="es-AR" smtClean="0"/>
              <a:pPr/>
              <a:t>22/03/2016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3EE994-F773-466C-A9A7-7284E7C4AFB4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A54E4-BB36-4357-B6EE-3DF62749B5C3}" type="datetimeFigureOut">
              <a:rPr lang="es-AR" smtClean="0"/>
              <a:pPr/>
              <a:t>22/03/2016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3EE994-F773-466C-A9A7-7284E7C4AFB4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A54E4-BB36-4357-B6EE-3DF62749B5C3}" type="datetimeFigureOut">
              <a:rPr lang="es-AR" smtClean="0"/>
              <a:pPr/>
              <a:t>22/03/2016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3EE994-F773-466C-A9A7-7284E7C4AFB4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ítulo, text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8E241E-AA2B-4F15-9704-AF465A96C475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A54E4-BB36-4357-B6EE-3DF62749B5C3}" type="datetimeFigureOut">
              <a:rPr lang="es-AR" smtClean="0"/>
              <a:pPr/>
              <a:t>22/03/2016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3EE994-F773-466C-A9A7-7284E7C4AFB4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A54E4-BB36-4357-B6EE-3DF62749B5C3}" type="datetimeFigureOut">
              <a:rPr lang="es-AR" smtClean="0"/>
              <a:pPr/>
              <a:t>22/03/2016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3EE994-F773-466C-A9A7-7284E7C4AFB4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A54E4-BB36-4357-B6EE-3DF62749B5C3}" type="datetimeFigureOut">
              <a:rPr lang="es-AR" smtClean="0"/>
              <a:pPr/>
              <a:t>22/03/2016</a:t>
            </a:fld>
            <a:endParaRPr lang="es-A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3EE994-F773-466C-A9A7-7284E7C4AFB4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A54E4-BB36-4357-B6EE-3DF62749B5C3}" type="datetimeFigureOut">
              <a:rPr lang="es-AR" smtClean="0"/>
              <a:pPr/>
              <a:t>22/03/2016</a:t>
            </a:fld>
            <a:endParaRPr lang="es-AR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3EE994-F773-466C-A9A7-7284E7C4AFB4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A54E4-BB36-4357-B6EE-3DF62749B5C3}" type="datetimeFigureOut">
              <a:rPr lang="es-AR" smtClean="0"/>
              <a:pPr/>
              <a:t>22/03/2016</a:t>
            </a:fld>
            <a:endParaRPr lang="es-AR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3EE994-F773-466C-A9A7-7284E7C4AFB4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A54E4-BB36-4357-B6EE-3DF62749B5C3}" type="datetimeFigureOut">
              <a:rPr lang="es-AR" smtClean="0"/>
              <a:pPr/>
              <a:t>22/03/2016</a:t>
            </a:fld>
            <a:endParaRPr lang="es-AR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3EE994-F773-466C-A9A7-7284E7C4AFB4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A54E4-BB36-4357-B6EE-3DF62749B5C3}" type="datetimeFigureOut">
              <a:rPr lang="es-AR" smtClean="0"/>
              <a:pPr/>
              <a:t>22/03/2016</a:t>
            </a:fld>
            <a:endParaRPr lang="es-A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3EE994-F773-466C-A9A7-7284E7C4AFB4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AR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A54E4-BB36-4357-B6EE-3DF62749B5C3}" type="datetimeFigureOut">
              <a:rPr lang="es-AR" smtClean="0"/>
              <a:pPr/>
              <a:t>22/03/2016</a:t>
            </a:fld>
            <a:endParaRPr lang="es-A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3EE994-F773-466C-A9A7-7284E7C4AFB4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5A54E4-BB36-4357-B6EE-3DF62749B5C3}" type="datetimeFigureOut">
              <a:rPr lang="es-AR" smtClean="0"/>
              <a:pPr/>
              <a:t>22/03/2016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3EE994-F773-466C-A9A7-7284E7C4AFB4}" type="slidenum">
              <a:rPr lang="es-AR" smtClean="0"/>
              <a:pPr/>
              <a:t>‹Nº›</a:t>
            </a:fld>
            <a:endParaRPr lang="es-A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A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quimicabiologicaunsl.wikispaces.com/Optativo+en+plantas" TargetMode="External"/><Relationship Id="rId3" Type="http://schemas.openxmlformats.org/officeDocument/2006/relationships/hyperlink" Target="http://quimicabiologicaunsl.wikispaces.com/lic.bioquimica" TargetMode="External"/><Relationship Id="rId7" Type="http://schemas.openxmlformats.org/officeDocument/2006/relationships/hyperlink" Target="http://quimicabiologicaunsl.wikispaces.com/analista.biologico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quimicabiologicaunsl.wikispaces.com/ingenieria" TargetMode="External"/><Relationship Id="rId11" Type="http://schemas.openxmlformats.org/officeDocument/2006/relationships/hyperlink" Target="http://quimicabiologicaunsl.wikispaces.com/lic.biologicas" TargetMode="External"/><Relationship Id="rId5" Type="http://schemas.openxmlformats.org/officeDocument/2006/relationships/hyperlink" Target="http://quimicabiologicaunsl.wikispaces.com/biologia.molecular" TargetMode="External"/><Relationship Id="rId10" Type="http://schemas.openxmlformats.org/officeDocument/2006/relationships/hyperlink" Target="http://quimicabiologicaunsl.wikispaces.com/lic.quimica" TargetMode="External"/><Relationship Id="rId4" Type="http://schemas.openxmlformats.org/officeDocument/2006/relationships/hyperlink" Target="http://quimicabiologicaunsl.wikispaces.com/farmacia" TargetMode="External"/><Relationship Id="rId9" Type="http://schemas.openxmlformats.org/officeDocument/2006/relationships/hyperlink" Target="http://quimicabiologicaunsl.wikispaces.com/lic.nutricion" TargetMode="Externa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gif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625" y="642938"/>
            <a:ext cx="8715375" cy="6215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57158" y="3857628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es-ES_tradnl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QUÍMICA BIOLÓGICA</a:t>
            </a:r>
            <a:endParaRPr lang="es-AR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1428728" y="531666"/>
            <a:ext cx="5938869" cy="34163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buFont typeface="Wingdings" pitchFamily="2" charset="2"/>
              <a:buChar char="ü"/>
              <a:defRPr/>
            </a:pPr>
            <a:r>
              <a:rPr lang="es-ES_tradnl" sz="360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Lic. </a:t>
            </a:r>
            <a:r>
              <a:rPr lang="es-ES_tradnl" sz="3600" dirty="0" err="1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Cs.</a:t>
            </a:r>
            <a:r>
              <a:rPr lang="es-ES_tradnl" sz="360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 BIOLÓGICAS</a:t>
            </a:r>
          </a:p>
          <a:p>
            <a:pPr algn="ctr">
              <a:buFont typeface="Wingdings" pitchFamily="2" charset="2"/>
              <a:buChar char="ü"/>
              <a:defRPr/>
            </a:pPr>
            <a:endParaRPr lang="es-ES_tradnl" sz="3600" dirty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  <a:p>
            <a:pPr algn="ctr">
              <a:buFont typeface="Wingdings" pitchFamily="2" charset="2"/>
              <a:buChar char="ü"/>
              <a:defRPr/>
            </a:pPr>
            <a:r>
              <a:rPr lang="es-ES_tradnl" sz="360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Prof. en BIOLOGÍA</a:t>
            </a:r>
          </a:p>
          <a:p>
            <a:pPr algn="ctr">
              <a:buFont typeface="Wingdings" pitchFamily="2" charset="2"/>
              <a:buChar char="ü"/>
              <a:defRPr/>
            </a:pPr>
            <a:endParaRPr lang="es-ES_tradnl" sz="3600" dirty="0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  <a:p>
            <a:pPr algn="ctr">
              <a:buFont typeface="Wingdings" pitchFamily="2" charset="2"/>
              <a:buChar char="ü"/>
              <a:defRPr/>
            </a:pPr>
            <a:r>
              <a:rPr lang="es-ES_tradnl" sz="360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Lic. BIOTECNOLOGÍA</a:t>
            </a:r>
          </a:p>
          <a:p>
            <a:pPr algn="ctr">
              <a:buFont typeface="Wingdings" pitchFamily="2" charset="2"/>
              <a:buChar char="ü"/>
              <a:defRPr/>
            </a:pPr>
            <a:endParaRPr lang="es-AR" sz="3600" dirty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2053" name="8 CuadroTexto"/>
          <p:cNvSpPr txBox="1">
            <a:spLocks noChangeArrowheads="1"/>
          </p:cNvSpPr>
          <p:nvPr/>
        </p:nvSpPr>
        <p:spPr bwMode="auto">
          <a:xfrm>
            <a:off x="3786182" y="5000636"/>
            <a:ext cx="128112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_tradnl" sz="3200" dirty="0" smtClean="0">
                <a:solidFill>
                  <a:srgbClr val="C00000"/>
                </a:solidFill>
                <a:latin typeface="Arial Black" pitchFamily="34" charset="0"/>
              </a:rPr>
              <a:t>2016</a:t>
            </a:r>
            <a:endParaRPr lang="es-AR" sz="3200" dirty="0">
              <a:solidFill>
                <a:srgbClr val="C00000"/>
              </a:solidFill>
              <a:latin typeface="Arial Black" pitchFamily="34" charset="0"/>
            </a:endParaRPr>
          </a:p>
        </p:txBody>
      </p:sp>
      <p:pic>
        <p:nvPicPr>
          <p:cNvPr id="2054" name="Picture 10" descr="Escudo_UNS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285875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5" name="6 CuadroTexto"/>
          <p:cNvSpPr txBox="1">
            <a:spLocks noChangeArrowheads="1"/>
          </p:cNvSpPr>
          <p:nvPr/>
        </p:nvSpPr>
        <p:spPr bwMode="auto">
          <a:xfrm>
            <a:off x="6715125" y="6211888"/>
            <a:ext cx="2365375" cy="64611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ES_tradnl"/>
          </a:p>
          <a:p>
            <a:endParaRPr lang="es-ES_trad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1 Rectángulo"/>
          <p:cNvSpPr>
            <a:spLocks noChangeArrowheads="1"/>
          </p:cNvSpPr>
          <p:nvPr/>
        </p:nvSpPr>
        <p:spPr bwMode="auto">
          <a:xfrm>
            <a:off x="179388" y="333375"/>
            <a:ext cx="8496300" cy="52228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_tradnl" sz="2800" b="1">
                <a:latin typeface="Arial Rounded MT Bold" pitchFamily="34" charset="0"/>
              </a:rPr>
              <a:t>Desde el punto de vista químico</a:t>
            </a:r>
            <a:endParaRPr lang="es-AR" sz="2800" b="1">
              <a:latin typeface="Arial Rounded MT Bold" pitchFamily="34" charset="0"/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271463" y="1071563"/>
            <a:ext cx="3600450" cy="2554545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AR" dirty="0">
                <a:latin typeface="+mn-lt"/>
              </a:rPr>
              <a:t> </a:t>
            </a:r>
            <a:r>
              <a:rPr lang="es-AR" sz="2000" b="1" u="sng" dirty="0">
                <a:latin typeface="Arial Rounded MT Bold" pitchFamily="34" charset="0"/>
              </a:rPr>
              <a:t>OXIDACIÓN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s-AR" sz="2000" b="1" dirty="0">
              <a:latin typeface="Arial Rounded MT Bold" pitchFamily="34" charset="0"/>
            </a:endParaRPr>
          </a:p>
          <a:p>
            <a:pPr marL="342900" indent="-342900">
              <a:buFont typeface="Arial" pitchFamily="34" charset="0"/>
              <a:buChar char="•"/>
              <a:defRPr/>
            </a:pPr>
            <a:r>
              <a:rPr lang="es-AR" sz="2000" dirty="0" smtClean="0">
                <a:latin typeface="Arial Rounded MT Bold" pitchFamily="34" charset="0"/>
              </a:rPr>
              <a:t>Pérdida de electrones</a:t>
            </a:r>
          </a:p>
          <a:p>
            <a:pPr marL="342900" indent="-342900">
              <a:defRPr/>
            </a:pPr>
            <a:endParaRPr lang="es-AR" sz="2000" dirty="0" smtClean="0">
              <a:latin typeface="Arial Rounded MT Bold" pitchFamily="34" charset="0"/>
            </a:endParaRPr>
          </a:p>
          <a:p>
            <a:pPr marL="342900" indent="-342900">
              <a:buFont typeface="Arial" pitchFamily="34" charset="0"/>
              <a:buChar char="•"/>
              <a:defRPr/>
            </a:pPr>
            <a:r>
              <a:rPr lang="es-AR" sz="2000" dirty="0" smtClean="0">
                <a:latin typeface="Arial Rounded MT Bold" pitchFamily="34" charset="0"/>
              </a:rPr>
              <a:t>Pérdida de hidrógeno</a:t>
            </a:r>
          </a:p>
          <a:p>
            <a:pPr marL="342900" indent="-342900">
              <a:defRPr/>
            </a:pPr>
            <a:endParaRPr lang="es-ES_tradnl" sz="2000" dirty="0" smtClean="0">
              <a:latin typeface="Arial Rounded MT Bold" pitchFamily="34" charset="0"/>
            </a:endParaRPr>
          </a:p>
          <a:p>
            <a:pPr marL="342900" indent="-342900">
              <a:defRPr/>
            </a:pPr>
            <a:endParaRPr lang="es-AR" sz="2000" dirty="0" smtClean="0">
              <a:latin typeface="Arial Rounded MT Bold" pitchFamily="34" charset="0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AR" sz="2000" dirty="0" smtClean="0">
                <a:latin typeface="Arial Rounded MT Bold" pitchFamily="34" charset="0"/>
              </a:rPr>
              <a:t>Ganancia </a:t>
            </a:r>
            <a:r>
              <a:rPr lang="es-AR" sz="2000" dirty="0">
                <a:latin typeface="Arial Rounded MT Bold" pitchFamily="34" charset="0"/>
              </a:rPr>
              <a:t>de </a:t>
            </a:r>
            <a:r>
              <a:rPr lang="es-AR" sz="2000" dirty="0" smtClean="0">
                <a:latin typeface="Arial Rounded MT Bold" pitchFamily="34" charset="0"/>
              </a:rPr>
              <a:t>oxígeno</a:t>
            </a:r>
            <a:endParaRPr lang="es-AR" sz="2000" dirty="0">
              <a:latin typeface="Arial Rounded MT Bold" pitchFamily="34" charset="0"/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5018088" y="1071563"/>
            <a:ext cx="3671887" cy="2523768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AR" sz="2000" b="1" u="sng" dirty="0">
                <a:latin typeface="Arial Rounded MT Bold" pitchFamily="34" charset="0"/>
              </a:rPr>
              <a:t>REDUCCIÓN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s-AR" sz="2000" b="1" dirty="0">
              <a:latin typeface="Arial Rounded MT Bold" pitchFamily="34" charset="0"/>
            </a:endParaRPr>
          </a:p>
          <a:p>
            <a:pPr marL="342900" indent="-342900">
              <a:buFont typeface="Arial" pitchFamily="34" charset="0"/>
              <a:buChar char="•"/>
              <a:defRPr/>
            </a:pPr>
            <a:r>
              <a:rPr lang="es-AR" sz="2000" dirty="0" smtClean="0">
                <a:latin typeface="Arial Rounded MT Bold" pitchFamily="34" charset="0"/>
              </a:rPr>
              <a:t>Ganancia de electrones</a:t>
            </a:r>
          </a:p>
          <a:p>
            <a:pPr marL="342900" indent="-342900">
              <a:defRPr/>
            </a:pPr>
            <a:endParaRPr lang="es-AR" sz="2000" dirty="0" smtClean="0">
              <a:latin typeface="Arial Rounded MT Bold" pitchFamily="34" charset="0"/>
            </a:endParaRPr>
          </a:p>
          <a:p>
            <a:pPr marL="342900" indent="-342900">
              <a:buFont typeface="Arial" pitchFamily="34" charset="0"/>
              <a:buChar char="•"/>
              <a:defRPr/>
            </a:pPr>
            <a:r>
              <a:rPr lang="es-AR" sz="2000" dirty="0" smtClean="0">
                <a:latin typeface="Arial Rounded MT Bold" pitchFamily="34" charset="0"/>
              </a:rPr>
              <a:t>Ganancia de hidrógeno </a:t>
            </a:r>
            <a:r>
              <a:rPr lang="es-AR" dirty="0" smtClean="0">
                <a:latin typeface="Arial Rounded MT Bold" pitchFamily="34" charset="0"/>
              </a:rPr>
              <a:t>(en compuestos orgánicos)</a:t>
            </a:r>
          </a:p>
          <a:p>
            <a:pPr marL="342900" indent="-342900">
              <a:defRPr/>
            </a:pPr>
            <a:endParaRPr lang="es-AR" sz="2000" dirty="0" smtClean="0">
              <a:latin typeface="Arial Rounded MT Bold" pitchFamily="34" charset="0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AR" sz="2000" dirty="0" smtClean="0">
                <a:latin typeface="Arial Rounded MT Bold" pitchFamily="34" charset="0"/>
              </a:rPr>
              <a:t>Pérdida de oxígeno</a:t>
            </a:r>
          </a:p>
        </p:txBody>
      </p:sp>
      <p:sp>
        <p:nvSpPr>
          <p:cNvPr id="7173" name="6 Rectángulo"/>
          <p:cNvSpPr>
            <a:spLocks noChangeArrowheads="1"/>
          </p:cNvSpPr>
          <p:nvPr/>
        </p:nvSpPr>
        <p:spPr bwMode="auto">
          <a:xfrm>
            <a:off x="28575" y="5157788"/>
            <a:ext cx="9126538" cy="14465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AR" sz="2000" b="1" dirty="0">
                <a:solidFill>
                  <a:srgbClr val="7030A0"/>
                </a:solidFill>
                <a:latin typeface="Arial Rounded MT Bold" pitchFamily="34" charset="0"/>
              </a:rPr>
              <a:t>El uso principal del OXÍGENO es en la RESPIRACIÓN</a:t>
            </a:r>
          </a:p>
          <a:p>
            <a:pPr algn="ctr"/>
            <a:endParaRPr lang="es-AR" sz="2400" b="1" dirty="0">
              <a:latin typeface="Arial Rounded MT Bold" pitchFamily="34" charset="0"/>
            </a:endParaRPr>
          </a:p>
          <a:p>
            <a:pPr algn="ctr"/>
            <a:r>
              <a:rPr lang="es-AR" sz="2000" b="1" dirty="0">
                <a:solidFill>
                  <a:srgbClr val="C00000"/>
                </a:solidFill>
                <a:latin typeface="Arial Rounded MT Bold" pitchFamily="34" charset="0"/>
              </a:rPr>
              <a:t>Y ESTE ES EL PROCESO POR EL CUAL LAS CÉLULAS OBTIENEN ENERGÍA EN FORMA DE</a:t>
            </a:r>
            <a:r>
              <a:rPr lang="es-AR" sz="2400" b="1" dirty="0">
                <a:solidFill>
                  <a:srgbClr val="C00000"/>
                </a:solidFill>
                <a:latin typeface="Arial Rounded MT Bold" pitchFamily="34" charset="0"/>
              </a:rPr>
              <a:t> ATP</a:t>
            </a:r>
          </a:p>
        </p:txBody>
      </p:sp>
      <p:sp>
        <p:nvSpPr>
          <p:cNvPr id="7174" name="7 Rectángulo"/>
          <p:cNvSpPr>
            <a:spLocks noChangeArrowheads="1"/>
          </p:cNvSpPr>
          <p:nvPr/>
        </p:nvSpPr>
        <p:spPr bwMode="auto">
          <a:xfrm>
            <a:off x="271463" y="3933825"/>
            <a:ext cx="8640762" cy="10144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AR" sz="2000" b="1">
                <a:latin typeface="Arial Rounded MT Bold" pitchFamily="34" charset="0"/>
              </a:rPr>
              <a:t>Este principio de OXIDO- REDUCCIÓN se aplica a los sistemas bioquímicos y es un concepto importante para la comprensión de la naturaleza de las oxidaciones biológicas.</a:t>
            </a:r>
            <a:endParaRPr lang="es-A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p:spPr>
        <p:txBody>
          <a:bodyPr/>
          <a:lstStyle/>
          <a:p>
            <a:pPr eaLnBrk="1" hangingPunct="1"/>
            <a:r>
              <a:rPr lang="es-ES_tradnl" dirty="0" smtClean="0"/>
              <a:t>OXIDACIÓN-REDUCCIÓN</a:t>
            </a:r>
            <a:endParaRPr lang="es-ES" dirty="0" smtClean="0"/>
          </a:p>
        </p:txBody>
      </p:sp>
      <p:sp>
        <p:nvSpPr>
          <p:cNvPr id="8195" name="Text Box 5"/>
          <p:cNvSpPr txBox="1">
            <a:spLocks noChangeArrowheads="1"/>
          </p:cNvSpPr>
          <p:nvPr/>
        </p:nvSpPr>
        <p:spPr bwMode="auto">
          <a:xfrm>
            <a:off x="323850" y="2205038"/>
            <a:ext cx="2376488" cy="519112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2800" b="1" dirty="0" smtClean="0"/>
              <a:t>OXIDACIÓN</a:t>
            </a:r>
            <a:endParaRPr lang="es-ES" sz="2800" b="1" dirty="0"/>
          </a:p>
        </p:txBody>
      </p:sp>
      <p:sp>
        <p:nvSpPr>
          <p:cNvPr id="8196" name="Text Box 6"/>
          <p:cNvSpPr txBox="1">
            <a:spLocks noChangeArrowheads="1"/>
          </p:cNvSpPr>
          <p:nvPr/>
        </p:nvSpPr>
        <p:spPr bwMode="auto">
          <a:xfrm>
            <a:off x="323850" y="4868863"/>
            <a:ext cx="2376488" cy="519112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2800" b="1" dirty="0" smtClean="0"/>
              <a:t>REDUCCIÓN</a:t>
            </a:r>
            <a:endParaRPr lang="es-ES" sz="2800" b="1" dirty="0"/>
          </a:p>
        </p:txBody>
      </p:sp>
      <p:sp>
        <p:nvSpPr>
          <p:cNvPr id="8197" name="Oval 7"/>
          <p:cNvSpPr>
            <a:spLocks noChangeArrowheads="1"/>
          </p:cNvSpPr>
          <p:nvPr/>
        </p:nvSpPr>
        <p:spPr bwMode="auto">
          <a:xfrm>
            <a:off x="3995738" y="1916113"/>
            <a:ext cx="504825" cy="576262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ES_tradnl" sz="3200" b="1" dirty="0" smtClean="0"/>
              <a:t>+</a:t>
            </a:r>
            <a:endParaRPr lang="es-ES" sz="3200" b="1" dirty="0"/>
          </a:p>
        </p:txBody>
      </p:sp>
      <p:sp>
        <p:nvSpPr>
          <p:cNvPr id="8198" name="Oval 8"/>
          <p:cNvSpPr>
            <a:spLocks noChangeArrowheads="1"/>
          </p:cNvSpPr>
          <p:nvPr/>
        </p:nvSpPr>
        <p:spPr bwMode="auto">
          <a:xfrm>
            <a:off x="3995738" y="2781300"/>
            <a:ext cx="504825" cy="576263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ES_tradnl" sz="3200" b="1"/>
              <a:t>-</a:t>
            </a:r>
            <a:endParaRPr lang="es-ES" sz="3200" b="1"/>
          </a:p>
        </p:txBody>
      </p:sp>
      <p:sp>
        <p:nvSpPr>
          <p:cNvPr id="8199" name="Oval 9"/>
          <p:cNvSpPr>
            <a:spLocks noChangeArrowheads="1"/>
          </p:cNvSpPr>
          <p:nvPr/>
        </p:nvSpPr>
        <p:spPr bwMode="auto">
          <a:xfrm>
            <a:off x="5435600" y="1628775"/>
            <a:ext cx="865188" cy="10080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ES_tradnl" sz="2800" b="1"/>
              <a:t>O</a:t>
            </a:r>
            <a:r>
              <a:rPr lang="es-ES_tradnl" sz="2800" b="1" baseline="-25000"/>
              <a:t>2</a:t>
            </a:r>
            <a:endParaRPr lang="es-ES" sz="2800" b="1" baseline="-25000"/>
          </a:p>
        </p:txBody>
      </p:sp>
      <p:sp>
        <p:nvSpPr>
          <p:cNvPr id="8200" name="Oval 10"/>
          <p:cNvSpPr>
            <a:spLocks noChangeArrowheads="1"/>
          </p:cNvSpPr>
          <p:nvPr/>
        </p:nvSpPr>
        <p:spPr bwMode="auto">
          <a:xfrm>
            <a:off x="5364163" y="2781300"/>
            <a:ext cx="865187" cy="10080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ES_tradnl" sz="2800" b="1"/>
              <a:t>H</a:t>
            </a:r>
            <a:endParaRPr lang="es-ES" sz="2800" b="1" baseline="-25000"/>
          </a:p>
        </p:txBody>
      </p:sp>
      <p:sp>
        <p:nvSpPr>
          <p:cNvPr id="8201" name="Oval 11"/>
          <p:cNvSpPr>
            <a:spLocks noChangeArrowheads="1"/>
          </p:cNvSpPr>
          <p:nvPr/>
        </p:nvSpPr>
        <p:spPr bwMode="auto">
          <a:xfrm>
            <a:off x="4356100" y="5876925"/>
            <a:ext cx="504825" cy="576263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ES_tradnl" sz="3200" b="1"/>
              <a:t>+</a:t>
            </a:r>
            <a:endParaRPr lang="es-ES" sz="3200" b="1"/>
          </a:p>
        </p:txBody>
      </p:sp>
      <p:sp>
        <p:nvSpPr>
          <p:cNvPr id="8202" name="Oval 12"/>
          <p:cNvSpPr>
            <a:spLocks noChangeArrowheads="1"/>
          </p:cNvSpPr>
          <p:nvPr/>
        </p:nvSpPr>
        <p:spPr bwMode="auto">
          <a:xfrm>
            <a:off x="4211638" y="4581525"/>
            <a:ext cx="504825" cy="576263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ES_tradnl" sz="3200" b="1" dirty="0"/>
              <a:t>-</a:t>
            </a:r>
            <a:endParaRPr lang="es-ES" sz="3200" b="1" dirty="0"/>
          </a:p>
        </p:txBody>
      </p:sp>
      <p:sp>
        <p:nvSpPr>
          <p:cNvPr id="8203" name="Oval 13"/>
          <p:cNvSpPr>
            <a:spLocks noChangeArrowheads="1"/>
          </p:cNvSpPr>
          <p:nvPr/>
        </p:nvSpPr>
        <p:spPr bwMode="auto">
          <a:xfrm>
            <a:off x="5651500" y="4364038"/>
            <a:ext cx="865188" cy="10080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ES_tradnl" sz="2800" b="1"/>
              <a:t>O</a:t>
            </a:r>
            <a:r>
              <a:rPr lang="es-ES_tradnl" sz="2800" b="1" baseline="-25000"/>
              <a:t>2</a:t>
            </a:r>
            <a:endParaRPr lang="es-ES" sz="2800" b="1" baseline="-25000"/>
          </a:p>
        </p:txBody>
      </p:sp>
      <p:sp>
        <p:nvSpPr>
          <p:cNvPr id="8204" name="Oval 14"/>
          <p:cNvSpPr>
            <a:spLocks noChangeArrowheads="1"/>
          </p:cNvSpPr>
          <p:nvPr/>
        </p:nvSpPr>
        <p:spPr bwMode="auto">
          <a:xfrm>
            <a:off x="5580063" y="5516563"/>
            <a:ext cx="865187" cy="10080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ES_tradnl" sz="2800" b="1"/>
              <a:t>H</a:t>
            </a:r>
            <a:endParaRPr lang="es-ES" sz="2800" b="1" baseline="-25000"/>
          </a:p>
        </p:txBody>
      </p:sp>
      <p:sp>
        <p:nvSpPr>
          <p:cNvPr id="8205" name="AutoShape 15"/>
          <p:cNvSpPr>
            <a:spLocks/>
          </p:cNvSpPr>
          <p:nvPr/>
        </p:nvSpPr>
        <p:spPr bwMode="auto">
          <a:xfrm>
            <a:off x="6732588" y="1628775"/>
            <a:ext cx="503237" cy="2016125"/>
          </a:xfrm>
          <a:prstGeom prst="rightBrace">
            <a:avLst>
              <a:gd name="adj1" fmla="val 33386"/>
              <a:gd name="adj2" fmla="val 50000"/>
            </a:avLst>
          </a:prstGeom>
          <a:noFill/>
          <a:ln w="444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PE"/>
          </a:p>
        </p:txBody>
      </p:sp>
      <p:sp>
        <p:nvSpPr>
          <p:cNvPr id="8206" name="AutoShape 16"/>
          <p:cNvSpPr>
            <a:spLocks/>
          </p:cNvSpPr>
          <p:nvPr/>
        </p:nvSpPr>
        <p:spPr bwMode="auto">
          <a:xfrm>
            <a:off x="6948488" y="4508500"/>
            <a:ext cx="503237" cy="2016125"/>
          </a:xfrm>
          <a:prstGeom prst="rightBrace">
            <a:avLst>
              <a:gd name="adj1" fmla="val 33386"/>
              <a:gd name="adj2" fmla="val 50000"/>
            </a:avLst>
          </a:prstGeom>
          <a:noFill/>
          <a:ln w="444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PE"/>
          </a:p>
        </p:txBody>
      </p:sp>
      <p:sp>
        <p:nvSpPr>
          <p:cNvPr id="8207" name="Oval 17"/>
          <p:cNvSpPr>
            <a:spLocks noChangeArrowheads="1"/>
          </p:cNvSpPr>
          <p:nvPr/>
        </p:nvSpPr>
        <p:spPr bwMode="auto">
          <a:xfrm>
            <a:off x="7451725" y="2349500"/>
            <a:ext cx="504825" cy="576263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ES_tradnl" sz="3200" b="1" dirty="0"/>
              <a:t>-</a:t>
            </a:r>
            <a:endParaRPr lang="es-ES" sz="3200" b="1" dirty="0"/>
          </a:p>
        </p:txBody>
      </p:sp>
      <p:sp>
        <p:nvSpPr>
          <p:cNvPr id="8208" name="Oval 18"/>
          <p:cNvSpPr>
            <a:spLocks noChangeArrowheads="1"/>
          </p:cNvSpPr>
          <p:nvPr/>
        </p:nvSpPr>
        <p:spPr bwMode="auto">
          <a:xfrm>
            <a:off x="8027988" y="2133600"/>
            <a:ext cx="865187" cy="10080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ES_tradnl" sz="2800" b="1"/>
              <a:t>e</a:t>
            </a:r>
            <a:r>
              <a:rPr lang="es-ES_tradnl" sz="2800" b="1" baseline="30000"/>
              <a:t>-</a:t>
            </a:r>
            <a:endParaRPr lang="es-ES" sz="2800" b="1" baseline="-25000"/>
          </a:p>
        </p:txBody>
      </p:sp>
      <p:sp>
        <p:nvSpPr>
          <p:cNvPr id="8209" name="Oval 19"/>
          <p:cNvSpPr>
            <a:spLocks noChangeArrowheads="1"/>
          </p:cNvSpPr>
          <p:nvPr/>
        </p:nvSpPr>
        <p:spPr bwMode="auto">
          <a:xfrm>
            <a:off x="8278813" y="5013325"/>
            <a:ext cx="865187" cy="10080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ES_tradnl" sz="2800" b="1"/>
              <a:t>e</a:t>
            </a:r>
            <a:r>
              <a:rPr lang="es-ES_tradnl" sz="2800" b="1" baseline="30000"/>
              <a:t>-</a:t>
            </a:r>
            <a:endParaRPr lang="es-ES" sz="2800" b="1" baseline="-25000"/>
          </a:p>
        </p:txBody>
      </p:sp>
      <p:sp>
        <p:nvSpPr>
          <p:cNvPr id="8210" name="Oval 20"/>
          <p:cNvSpPr>
            <a:spLocks noChangeArrowheads="1"/>
          </p:cNvSpPr>
          <p:nvPr/>
        </p:nvSpPr>
        <p:spPr bwMode="auto">
          <a:xfrm>
            <a:off x="7596188" y="5300663"/>
            <a:ext cx="504825" cy="576262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ES_tradnl" sz="3200" b="1" dirty="0"/>
              <a:t>+</a:t>
            </a:r>
            <a:endParaRPr lang="es-ES" sz="3200" b="1" dirty="0"/>
          </a:p>
        </p:txBody>
      </p:sp>
      <p:sp>
        <p:nvSpPr>
          <p:cNvPr id="19" name="18 CuadroTexto"/>
          <p:cNvSpPr txBox="1"/>
          <p:nvPr/>
        </p:nvSpPr>
        <p:spPr>
          <a:xfrm>
            <a:off x="6165299" y="1142984"/>
            <a:ext cx="29787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b="1" i="1" dirty="0" smtClean="0">
                <a:solidFill>
                  <a:srgbClr val="C00000"/>
                </a:solidFill>
                <a:latin typeface="Comic Sans MS" pitchFamily="66" charset="0"/>
              </a:rPr>
              <a:t>Resumiendo lo anterior….</a:t>
            </a:r>
            <a:endParaRPr lang="es-AR" b="1" i="1" dirty="0">
              <a:solidFill>
                <a:srgbClr val="C0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755650" y="1155688"/>
            <a:ext cx="7488238" cy="3416320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s-MX" sz="2400" b="1" dirty="0">
                <a:latin typeface="Arial Rounded MT Bold" pitchFamily="34" charset="0"/>
                <a:cs typeface="+mn-cs"/>
              </a:rPr>
              <a:t>EN LOS SISTEMAS REDOX</a:t>
            </a:r>
          </a:p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s-MX" sz="2400" b="1" dirty="0">
                <a:latin typeface="Arial Rounded MT Bold" pitchFamily="34" charset="0"/>
                <a:cs typeface="+mn-cs"/>
              </a:rPr>
              <a:t>LOS CAMBIOS DE ENERGÍA LIBRE </a:t>
            </a:r>
          </a:p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s-MX" sz="2400" b="1" dirty="0">
                <a:latin typeface="Arial Rounded MT Bold" pitchFamily="34" charset="0"/>
                <a:cs typeface="+mn-cs"/>
              </a:rPr>
              <a:t>PUEDEN EXPRESARSE EN TÉRMINOS DEL </a:t>
            </a:r>
          </a:p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s-MX" sz="2400" b="1" u="sng" dirty="0">
                <a:solidFill>
                  <a:srgbClr val="C00000"/>
                </a:solidFill>
                <a:latin typeface="Arial Rounded MT Bold" pitchFamily="34" charset="0"/>
                <a:cs typeface="+mn-cs"/>
              </a:rPr>
              <a:t>POTENCIAL DE </a:t>
            </a:r>
          </a:p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s-MX" sz="2400" b="1" u="sng" dirty="0">
                <a:solidFill>
                  <a:srgbClr val="C00000"/>
                </a:solidFill>
                <a:latin typeface="Arial Rounded MT Bold" pitchFamily="34" charset="0"/>
                <a:cs typeface="+mn-cs"/>
              </a:rPr>
              <a:t>OXIDACIÓN – REDUCCIÓN</a:t>
            </a:r>
          </a:p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s-MX" sz="2400" b="1" dirty="0">
              <a:latin typeface="Arial Rounded MT Bold" pitchFamily="34" charset="0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571472" y="0"/>
            <a:ext cx="8229600" cy="1143000"/>
          </a:xfr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p:spPr>
        <p:txBody>
          <a:bodyPr/>
          <a:lstStyle/>
          <a:p>
            <a:pPr eaLnBrk="1" hangingPunct="1"/>
            <a:r>
              <a:rPr lang="es-ES_tradnl" dirty="0" smtClean="0"/>
              <a:t>POTENCIAL DE REDUCCIÓN</a:t>
            </a:r>
            <a:endParaRPr lang="es-ES" dirty="0" smtClean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58" y="1285860"/>
            <a:ext cx="8229600" cy="2620963"/>
          </a:xfrm>
          <a:solidFill>
            <a:srgbClr val="DDDDDD"/>
          </a:solidFill>
        </p:spPr>
        <p:txBody>
          <a:bodyPr>
            <a:normAutofit/>
          </a:bodyPr>
          <a:lstStyle/>
          <a:p>
            <a:pPr eaLnBrk="1" hangingPunct="1"/>
            <a:r>
              <a:rPr lang="es-ES_tradnl" dirty="0" smtClean="0">
                <a:solidFill>
                  <a:srgbClr val="C00000"/>
                </a:solidFill>
              </a:rPr>
              <a:t>POTENCIAL DE REDUCCIÓN (E) </a:t>
            </a:r>
          </a:p>
          <a:p>
            <a:pPr eaLnBrk="1" hangingPunct="1">
              <a:buNone/>
            </a:pPr>
            <a:r>
              <a:rPr lang="es-ES_tradnl" dirty="0" smtClean="0"/>
              <a:t>DE UN ELEMENTO, ION O COMPUESTO </a:t>
            </a:r>
          </a:p>
          <a:p>
            <a:pPr eaLnBrk="1" hangingPunct="1">
              <a:buNone/>
            </a:pPr>
            <a:r>
              <a:rPr lang="es-ES_tradnl" dirty="0" smtClean="0"/>
              <a:t>ES SU </a:t>
            </a:r>
            <a:r>
              <a:rPr lang="es-ES_tradnl" dirty="0" smtClean="0">
                <a:solidFill>
                  <a:srgbClr val="C00000"/>
                </a:solidFill>
              </a:rPr>
              <a:t>TENDENCIA A GANAR ELECTRONES</a:t>
            </a:r>
          </a:p>
          <a:p>
            <a:pPr eaLnBrk="1" hangingPunct="1">
              <a:buNone/>
            </a:pPr>
            <a:r>
              <a:rPr lang="es-ES_tradnl" dirty="0" smtClean="0"/>
              <a:t>FRENTE A OTRO ELEMENTO, ION O COMPUESTO </a:t>
            </a:r>
            <a:endParaRPr lang="es-ES" dirty="0" smtClean="0"/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928662" y="4429132"/>
            <a:ext cx="5184775" cy="519113"/>
            <a:chOff x="567" y="2931"/>
            <a:chExt cx="3266" cy="327"/>
          </a:xfrm>
        </p:grpSpPr>
        <p:sp>
          <p:nvSpPr>
            <p:cNvPr id="12301" name="Text Box 4"/>
            <p:cNvSpPr txBox="1">
              <a:spLocks noChangeArrowheads="1"/>
            </p:cNvSpPr>
            <p:nvPr/>
          </p:nvSpPr>
          <p:spPr bwMode="auto">
            <a:xfrm>
              <a:off x="567" y="2931"/>
              <a:ext cx="3266" cy="327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_tradnl" sz="2800" b="1" dirty="0" smtClean="0"/>
                <a:t>2 </a:t>
              </a:r>
              <a:r>
                <a:rPr lang="es-ES_tradnl" sz="2800" b="1" dirty="0" err="1"/>
                <a:t>Na</a:t>
              </a:r>
              <a:r>
                <a:rPr lang="es-ES_tradnl" sz="2800" b="1" dirty="0"/>
                <a:t>  + Cl</a:t>
              </a:r>
              <a:r>
                <a:rPr lang="es-ES_tradnl" sz="2800" b="1" baseline="-25000" dirty="0"/>
                <a:t>2</a:t>
              </a:r>
              <a:r>
                <a:rPr lang="es-ES_tradnl" sz="2800" b="1" dirty="0"/>
                <a:t>			2 </a:t>
              </a:r>
              <a:r>
                <a:rPr lang="es-ES_tradnl" sz="2800" b="1" dirty="0" err="1"/>
                <a:t>NaCl</a:t>
              </a:r>
              <a:endParaRPr lang="es-ES" sz="2800" b="1" dirty="0"/>
            </a:p>
          </p:txBody>
        </p:sp>
        <p:sp>
          <p:nvSpPr>
            <p:cNvPr id="12302" name="Line 5"/>
            <p:cNvSpPr>
              <a:spLocks noChangeShapeType="1"/>
            </p:cNvSpPr>
            <p:nvPr/>
          </p:nvSpPr>
          <p:spPr bwMode="auto">
            <a:xfrm>
              <a:off x="1927" y="3113"/>
              <a:ext cx="908" cy="0"/>
            </a:xfrm>
            <a:prstGeom prst="line">
              <a:avLst/>
            </a:prstGeom>
            <a:noFill/>
            <a:ln w="349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AR"/>
            </a:p>
          </p:txBody>
        </p:sp>
      </p:grpSp>
      <p:grpSp>
        <p:nvGrpSpPr>
          <p:cNvPr id="3" name="Group 13"/>
          <p:cNvGrpSpPr>
            <a:grpSpLocks/>
          </p:cNvGrpSpPr>
          <p:nvPr/>
        </p:nvGrpSpPr>
        <p:grpSpPr bwMode="auto">
          <a:xfrm>
            <a:off x="1000100" y="5429264"/>
            <a:ext cx="5184775" cy="519113"/>
            <a:chOff x="630" y="3645"/>
            <a:chExt cx="3266" cy="327"/>
          </a:xfrm>
        </p:grpSpPr>
        <p:sp>
          <p:nvSpPr>
            <p:cNvPr id="12299" name="Text Box 8"/>
            <p:cNvSpPr txBox="1">
              <a:spLocks noChangeArrowheads="1"/>
            </p:cNvSpPr>
            <p:nvPr/>
          </p:nvSpPr>
          <p:spPr bwMode="auto">
            <a:xfrm>
              <a:off x="630" y="3645"/>
              <a:ext cx="3266" cy="327"/>
            </a:xfrm>
            <a:prstGeom prst="rect">
              <a:avLst/>
            </a:prstGeom>
            <a:solidFill>
              <a:srgbClr val="F8FB6D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_tradnl" sz="2800" b="1" dirty="0"/>
                <a:t>2 </a:t>
              </a:r>
              <a:r>
                <a:rPr lang="es-ES_tradnl" sz="2800" b="1" dirty="0" err="1" smtClean="0"/>
                <a:t>Na</a:t>
              </a:r>
              <a:r>
                <a:rPr lang="es-ES_tradnl" sz="2800" b="1" dirty="0" smtClean="0"/>
                <a:t>   </a:t>
              </a:r>
              <a:r>
                <a:rPr lang="es-ES_tradnl" sz="2800" b="1" dirty="0"/>
                <a:t>		 2 </a:t>
              </a:r>
              <a:r>
                <a:rPr lang="es-ES_tradnl" sz="2800" b="1" dirty="0" err="1"/>
                <a:t>Na</a:t>
              </a:r>
              <a:r>
                <a:rPr lang="es-ES_tradnl" sz="2800" b="1" baseline="30000" dirty="0"/>
                <a:t>+</a:t>
              </a:r>
              <a:r>
                <a:rPr lang="es-ES_tradnl" sz="2800" b="1" dirty="0"/>
                <a:t>  +  2 e</a:t>
              </a:r>
              <a:r>
                <a:rPr lang="es-ES_tradnl" sz="2800" b="1" baseline="30000" dirty="0"/>
                <a:t>-</a:t>
              </a:r>
              <a:endParaRPr lang="es-ES" sz="2800" b="1" dirty="0"/>
            </a:p>
          </p:txBody>
        </p:sp>
        <p:sp>
          <p:nvSpPr>
            <p:cNvPr id="12300" name="Line 9"/>
            <p:cNvSpPr>
              <a:spLocks noChangeShapeType="1"/>
            </p:cNvSpPr>
            <p:nvPr/>
          </p:nvSpPr>
          <p:spPr bwMode="auto">
            <a:xfrm>
              <a:off x="1383" y="3825"/>
              <a:ext cx="908" cy="0"/>
            </a:xfrm>
            <a:prstGeom prst="line">
              <a:avLst/>
            </a:prstGeom>
            <a:noFill/>
            <a:ln w="349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AR"/>
            </a:p>
          </p:txBody>
        </p:sp>
      </p:grpSp>
      <p:grpSp>
        <p:nvGrpSpPr>
          <p:cNvPr id="4" name="Group 14"/>
          <p:cNvGrpSpPr>
            <a:grpSpLocks/>
          </p:cNvGrpSpPr>
          <p:nvPr/>
        </p:nvGrpSpPr>
        <p:grpSpPr bwMode="auto">
          <a:xfrm>
            <a:off x="928662" y="6000768"/>
            <a:ext cx="5184775" cy="519112"/>
            <a:chOff x="630" y="3912"/>
            <a:chExt cx="3266" cy="327"/>
          </a:xfrm>
        </p:grpSpPr>
        <p:sp>
          <p:nvSpPr>
            <p:cNvPr id="12297" name="Text Box 11"/>
            <p:cNvSpPr txBox="1">
              <a:spLocks noChangeArrowheads="1"/>
            </p:cNvSpPr>
            <p:nvPr/>
          </p:nvSpPr>
          <p:spPr bwMode="auto">
            <a:xfrm>
              <a:off x="630" y="3912"/>
              <a:ext cx="3266" cy="327"/>
            </a:xfrm>
            <a:prstGeom prst="rect">
              <a:avLst/>
            </a:prstGeom>
            <a:solidFill>
              <a:srgbClr val="F8FB6D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_tradnl" sz="2800" b="1" dirty="0"/>
                <a:t>Cl</a:t>
              </a:r>
              <a:r>
                <a:rPr lang="es-ES_tradnl" sz="2800" b="1" baseline="-25000" dirty="0"/>
                <a:t>2</a:t>
              </a:r>
              <a:r>
                <a:rPr lang="es-ES_tradnl" sz="2800" b="1" dirty="0"/>
                <a:t>	+  2 </a:t>
              </a:r>
              <a:r>
                <a:rPr lang="es-ES_tradnl" sz="2800" b="1" dirty="0" smtClean="0"/>
                <a:t>e</a:t>
              </a:r>
              <a:r>
                <a:rPr lang="es-ES_tradnl" sz="2800" b="1" baseline="30000" dirty="0" smtClean="0"/>
                <a:t>-  </a:t>
              </a:r>
              <a:r>
                <a:rPr lang="es-ES_tradnl" sz="2800" b="1" dirty="0"/>
                <a:t>	</a:t>
              </a:r>
              <a:r>
                <a:rPr lang="es-ES_tradnl" sz="2800" b="1" dirty="0" smtClean="0"/>
                <a:t>   </a:t>
              </a:r>
              <a:r>
                <a:rPr lang="es-ES_tradnl" sz="2800" b="1" dirty="0"/>
                <a:t>	2 Cl</a:t>
              </a:r>
              <a:r>
                <a:rPr lang="es-ES_tradnl" sz="2800" b="1" baseline="30000" dirty="0"/>
                <a:t>-</a:t>
              </a:r>
              <a:endParaRPr lang="es-ES" sz="2800" b="1" dirty="0"/>
            </a:p>
          </p:txBody>
        </p:sp>
        <p:sp>
          <p:nvSpPr>
            <p:cNvPr id="12298" name="Line 12"/>
            <p:cNvSpPr>
              <a:spLocks noChangeShapeType="1"/>
            </p:cNvSpPr>
            <p:nvPr/>
          </p:nvSpPr>
          <p:spPr bwMode="auto">
            <a:xfrm>
              <a:off x="1973" y="4104"/>
              <a:ext cx="908" cy="0"/>
            </a:xfrm>
            <a:prstGeom prst="line">
              <a:avLst/>
            </a:prstGeom>
            <a:noFill/>
            <a:ln w="349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AR"/>
            </a:p>
          </p:txBody>
        </p:sp>
      </p:grpSp>
      <p:sp>
        <p:nvSpPr>
          <p:cNvPr id="12295" name="Oval 15"/>
          <p:cNvSpPr>
            <a:spLocks noChangeArrowheads="1"/>
          </p:cNvSpPr>
          <p:nvPr/>
        </p:nvSpPr>
        <p:spPr bwMode="auto">
          <a:xfrm>
            <a:off x="5929322" y="5286388"/>
            <a:ext cx="2087563" cy="7207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ES_tradnl" sz="2400" b="1"/>
              <a:t>Oxidación</a:t>
            </a:r>
            <a:endParaRPr lang="es-ES" sz="2400" b="1"/>
          </a:p>
        </p:txBody>
      </p:sp>
      <p:sp>
        <p:nvSpPr>
          <p:cNvPr id="12296" name="Oval 16"/>
          <p:cNvSpPr>
            <a:spLocks noChangeArrowheads="1"/>
          </p:cNvSpPr>
          <p:nvPr/>
        </p:nvSpPr>
        <p:spPr bwMode="auto">
          <a:xfrm>
            <a:off x="5929322" y="6000768"/>
            <a:ext cx="2087563" cy="7207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ES_tradnl" sz="2400" b="1" dirty="0"/>
              <a:t>Reducción</a:t>
            </a:r>
            <a:endParaRPr lang="es-ES" sz="2400" b="1" dirty="0"/>
          </a:p>
        </p:txBody>
      </p:sp>
      <p:sp>
        <p:nvSpPr>
          <p:cNvPr id="15" name="14 CuadroTexto"/>
          <p:cNvSpPr txBox="1"/>
          <p:nvPr/>
        </p:nvSpPr>
        <p:spPr>
          <a:xfrm>
            <a:off x="2000232" y="3929066"/>
            <a:ext cx="28392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2800" b="1" dirty="0" smtClean="0"/>
              <a:t>REACCIÓN REDOX</a:t>
            </a:r>
            <a:endParaRPr lang="es-AR" sz="2800" b="1" dirty="0"/>
          </a:p>
        </p:txBody>
      </p:sp>
      <p:sp>
        <p:nvSpPr>
          <p:cNvPr id="17" name="16 CuadroTexto"/>
          <p:cNvSpPr txBox="1"/>
          <p:nvPr/>
        </p:nvSpPr>
        <p:spPr>
          <a:xfrm>
            <a:off x="2143108" y="5072074"/>
            <a:ext cx="26685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2400" b="1" dirty="0" smtClean="0"/>
              <a:t>HEMIRREACCIONES</a:t>
            </a:r>
            <a:endParaRPr lang="es-AR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73025"/>
            <a:ext cx="8229600" cy="908050"/>
          </a:xfr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p:spPr>
        <p:txBody>
          <a:bodyPr/>
          <a:lstStyle/>
          <a:p>
            <a:pPr eaLnBrk="1" hangingPunct="1"/>
            <a:r>
              <a:rPr lang="es-ES_tradnl" sz="3200" dirty="0" smtClean="0"/>
              <a:t>CUPLA REDOX</a:t>
            </a:r>
            <a:endParaRPr lang="es-ES" sz="3200" dirty="0" smtClean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96975"/>
            <a:ext cx="8229600" cy="5400675"/>
          </a:xfrm>
          <a:solidFill>
            <a:schemeClr val="bg1"/>
          </a:solidFill>
        </p:spPr>
        <p:txBody>
          <a:bodyPr>
            <a:normAutofit fontScale="92500" lnSpcReduction="20000"/>
          </a:bodyPr>
          <a:lstStyle/>
          <a:p>
            <a:pPr eaLnBrk="1" hangingPunct="1">
              <a:lnSpc>
                <a:spcPct val="90000"/>
              </a:lnSpc>
            </a:pPr>
            <a:r>
              <a:rPr lang="es-ES_tradnl" sz="2800" dirty="0" smtClean="0"/>
              <a:t>La forma oxidada y reducida en cada </a:t>
            </a:r>
            <a:r>
              <a:rPr lang="es-ES_tradnl" sz="2800" dirty="0" err="1" smtClean="0"/>
              <a:t>hemirreacción</a:t>
            </a:r>
            <a:r>
              <a:rPr lang="es-ES_tradnl" sz="2800" dirty="0" smtClean="0"/>
              <a:t> constituyen un </a:t>
            </a:r>
            <a:r>
              <a:rPr lang="es-ES_tradnl" sz="2800" b="1" dirty="0" smtClean="0">
                <a:solidFill>
                  <a:srgbClr val="C00000"/>
                </a:solidFill>
              </a:rPr>
              <a:t>par o cupla redox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s-ES_tradnl" sz="2800" dirty="0" smtClean="0"/>
              <a:t> </a:t>
            </a:r>
            <a:r>
              <a:rPr lang="es-ES_tradnl" sz="2800" dirty="0" err="1" smtClean="0"/>
              <a:t>Na</a:t>
            </a:r>
            <a:r>
              <a:rPr lang="es-ES_tradnl" sz="2800" baseline="30000" dirty="0" smtClean="0"/>
              <a:t>+</a:t>
            </a:r>
            <a:r>
              <a:rPr lang="es-ES_tradnl" sz="2800" dirty="0" smtClean="0"/>
              <a:t>/</a:t>
            </a:r>
            <a:r>
              <a:rPr lang="es-ES_tradnl" sz="2800" dirty="0" err="1" smtClean="0"/>
              <a:t>Na</a:t>
            </a:r>
            <a:r>
              <a:rPr lang="es-ES_tradnl" sz="2800" dirty="0" smtClean="0"/>
              <a:t>  ,  Cl/Cl</a:t>
            </a:r>
            <a:r>
              <a:rPr lang="es-ES_tradnl" sz="2800" baseline="30000" dirty="0" smtClean="0"/>
              <a:t>-      (</a:t>
            </a:r>
            <a:r>
              <a:rPr lang="es-ES_tradnl" sz="2800" dirty="0" smtClean="0"/>
              <a:t>Sentido de la reducción)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s-ES_tradnl" sz="2800" dirty="0" smtClean="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s-ES_tradnl" sz="2800" b="1" dirty="0" err="1" smtClean="0"/>
              <a:t>E´</a:t>
            </a:r>
            <a:r>
              <a:rPr lang="es-ES_tradnl" sz="2800" b="1" baseline="-25000" dirty="0" err="1" smtClean="0"/>
              <a:t>o</a:t>
            </a:r>
            <a:r>
              <a:rPr lang="es-ES_tradnl" sz="2800" baseline="30000" dirty="0" smtClean="0"/>
              <a:t> : </a:t>
            </a:r>
            <a:r>
              <a:rPr lang="es-ES_tradnl" sz="2800" b="1" dirty="0" smtClean="0"/>
              <a:t>Potencial de reducción Estándar</a:t>
            </a:r>
            <a:r>
              <a:rPr lang="es-ES_tradnl" sz="2800" dirty="0" smtClean="0">
                <a:sym typeface="Wingdings" pitchFamily="2" charset="2"/>
              </a:rPr>
              <a:t>: </a:t>
            </a:r>
            <a:r>
              <a:rPr lang="es-ES_tradnl" sz="2800" baseline="30000" dirty="0" smtClean="0">
                <a:sym typeface="Wingdings" pitchFamily="2" charset="2"/>
              </a:rPr>
              <a:t> </a:t>
            </a:r>
            <a:r>
              <a:rPr lang="es-ES_tradnl" sz="2800" dirty="0" smtClean="0"/>
              <a:t>Se determina en comparación con el potencial de Hidrógeno = 0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s-ES_tradnl" sz="2800" dirty="0" smtClean="0"/>
              <a:t>	A 25°C , concentración 1M, pH 7 en sistemas biológicos.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s-ES_tradnl" sz="2800" dirty="0" smtClean="0"/>
          </a:p>
          <a:p>
            <a:pPr algn="ctr">
              <a:lnSpc>
                <a:spcPct val="90000"/>
              </a:lnSpc>
              <a:buNone/>
            </a:pPr>
            <a:r>
              <a:rPr lang="es-ES_tradnl" sz="2600" b="1" dirty="0" err="1" smtClean="0"/>
              <a:t>E´</a:t>
            </a:r>
            <a:r>
              <a:rPr lang="es-ES_tradnl" sz="2600" b="1" baseline="-25000" dirty="0" err="1" smtClean="0"/>
              <a:t>o</a:t>
            </a:r>
            <a:r>
              <a:rPr lang="es-ES_tradnl" sz="2600" b="1" baseline="-25000" dirty="0" smtClean="0"/>
              <a:t> </a:t>
            </a:r>
            <a:r>
              <a:rPr lang="es-ES_tradnl" sz="2600" b="1" dirty="0" smtClean="0"/>
              <a:t> con:</a:t>
            </a:r>
            <a:endParaRPr lang="es-ES_tradnl" sz="2600" b="1" baseline="-25000" dirty="0" smtClean="0"/>
          </a:p>
          <a:p>
            <a:pPr algn="ctr">
              <a:lnSpc>
                <a:spcPct val="90000"/>
              </a:lnSpc>
              <a:buNone/>
            </a:pPr>
            <a:r>
              <a:rPr lang="es-ES_tradnl" sz="2600" u="sng" dirty="0" smtClean="0"/>
              <a:t>Signo positivo (+)</a:t>
            </a:r>
            <a:r>
              <a:rPr lang="es-ES_tradnl" sz="2600" dirty="0" smtClean="0"/>
              <a:t> : par redox con mayor tendencia que el hidrógeno a sufrir reducción </a:t>
            </a:r>
          </a:p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es-ES_tradnl" sz="2600" u="sng" dirty="0" smtClean="0"/>
              <a:t>Signo negativo (-):</a:t>
            </a:r>
            <a:r>
              <a:rPr lang="es-ES_tradnl" sz="2600" dirty="0" smtClean="0"/>
              <a:t>  par redox con menor tendencia que el hidrógeno a sufrir reducción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s-ES_tradnl" sz="2600" dirty="0" smtClean="0"/>
          </a:p>
          <a:p>
            <a:pPr algn="ctr">
              <a:lnSpc>
                <a:spcPct val="90000"/>
              </a:lnSpc>
              <a:buNone/>
            </a:pPr>
            <a:r>
              <a:rPr lang="es-ES_tradnl" sz="2600" b="1" i="1" dirty="0" err="1" smtClean="0">
                <a:solidFill>
                  <a:srgbClr val="C00000"/>
                </a:solidFill>
              </a:rPr>
              <a:t>E´</a:t>
            </a:r>
            <a:r>
              <a:rPr lang="es-ES_tradnl" sz="2600" b="1" i="1" baseline="-25000" dirty="0" err="1" smtClean="0">
                <a:solidFill>
                  <a:srgbClr val="C00000"/>
                </a:solidFill>
              </a:rPr>
              <a:t>o</a:t>
            </a:r>
            <a:r>
              <a:rPr lang="es-ES_tradnl" sz="2600" b="1" i="1" baseline="-25000" dirty="0" smtClean="0">
                <a:solidFill>
                  <a:srgbClr val="C00000"/>
                </a:solidFill>
              </a:rPr>
              <a:t>  </a:t>
            </a:r>
            <a:r>
              <a:rPr lang="es-ES_tradnl" sz="2600" b="1" i="1" dirty="0" smtClean="0">
                <a:solidFill>
                  <a:srgbClr val="C00000"/>
                </a:solidFill>
              </a:rPr>
              <a:t>sirve para conocer en qué dirección ocurrirá</a:t>
            </a:r>
          </a:p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es-ES_tradnl" sz="2600" b="1" i="1" dirty="0" smtClean="0">
                <a:solidFill>
                  <a:srgbClr val="C00000"/>
                </a:solidFill>
              </a:rPr>
              <a:t> la reacción de óxido-reducción</a:t>
            </a:r>
            <a:endParaRPr lang="es-ES" sz="2600" b="1" i="1" dirty="0" smtClean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4"/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8229600" cy="1143000"/>
          </a:xfrm>
          <a:gradFill rotWithShape="1">
            <a:gsLst>
              <a:gs pos="0">
                <a:srgbClr val="717413"/>
              </a:gs>
              <a:gs pos="50000">
                <a:srgbClr val="F5FA28"/>
              </a:gs>
              <a:gs pos="100000">
                <a:srgbClr val="717413"/>
              </a:gs>
            </a:gsLst>
            <a:lin ang="5400000" scaled="1"/>
          </a:gradFill>
          <a:ln>
            <a:solidFill>
              <a:schemeClr val="tx1"/>
            </a:solidFill>
          </a:ln>
        </p:spPr>
        <p:txBody>
          <a:bodyPr/>
          <a:lstStyle/>
          <a:p>
            <a:pPr eaLnBrk="1" hangingPunct="1"/>
            <a:r>
              <a:rPr lang="es-ES" sz="4000" smtClean="0"/>
              <a:t>Potenciales de reducción estándar</a:t>
            </a:r>
          </a:p>
        </p:txBody>
      </p:sp>
      <p:sp>
        <p:nvSpPr>
          <p:cNvPr id="14339" name="Rectangle 5" descr="Diagonal hacia arriba clara"/>
          <p:cNvSpPr>
            <a:spLocks noChangeArrowheads="1"/>
          </p:cNvSpPr>
          <p:nvPr/>
        </p:nvSpPr>
        <p:spPr bwMode="auto">
          <a:xfrm>
            <a:off x="0" y="1628775"/>
            <a:ext cx="9144000" cy="5170646"/>
          </a:xfrm>
          <a:prstGeom prst="rect">
            <a:avLst/>
          </a:prstGeom>
          <a:pattFill prst="ltUpDiag">
            <a:fgClr>
              <a:srgbClr val="FBFDA1"/>
            </a:fgClr>
            <a:bgClr>
              <a:srgbClr val="FFFFFF"/>
            </a:bgClr>
          </a:patt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es-ES" b="1" dirty="0"/>
          </a:p>
          <a:p>
            <a:r>
              <a:rPr lang="es-ES" sz="2400" b="1" dirty="0"/>
              <a:t>     2 H</a:t>
            </a:r>
            <a:r>
              <a:rPr lang="es-ES" sz="2400" b="1" baseline="30000" dirty="0"/>
              <a:t>+</a:t>
            </a:r>
            <a:r>
              <a:rPr lang="es-ES" sz="2400" b="1" dirty="0"/>
              <a:t>  +  2 e</a:t>
            </a:r>
            <a:r>
              <a:rPr lang="es-ES" sz="2400" b="1" baseline="30000" dirty="0"/>
              <a:t>-</a:t>
            </a:r>
            <a:r>
              <a:rPr lang="es-ES" sz="2400" b="1" dirty="0"/>
              <a:t>  →  H</a:t>
            </a:r>
            <a:r>
              <a:rPr lang="es-ES" sz="2400" b="1" baseline="-25000" dirty="0"/>
              <a:t>2</a:t>
            </a:r>
            <a:r>
              <a:rPr lang="es-ES" sz="2400" b="1" dirty="0"/>
              <a:t>                                                      -0.42 V</a:t>
            </a:r>
          </a:p>
          <a:p>
            <a:r>
              <a:rPr lang="es-ES" sz="2400" b="1" dirty="0"/>
              <a:t>     </a:t>
            </a:r>
            <a:r>
              <a:rPr lang="es-ES" sz="2400" b="1" dirty="0">
                <a:solidFill>
                  <a:srgbClr val="F42B0A"/>
                </a:solidFill>
              </a:rPr>
              <a:t>NAD</a:t>
            </a:r>
            <a:r>
              <a:rPr lang="es-ES" sz="2400" b="1" baseline="30000" dirty="0">
                <a:solidFill>
                  <a:srgbClr val="F42B0A"/>
                </a:solidFill>
              </a:rPr>
              <a:t>+</a:t>
            </a:r>
            <a:r>
              <a:rPr lang="es-ES" sz="2400" b="1" dirty="0">
                <a:solidFill>
                  <a:srgbClr val="F42B0A"/>
                </a:solidFill>
              </a:rPr>
              <a:t> + H</a:t>
            </a:r>
            <a:r>
              <a:rPr lang="es-ES" sz="2400" b="1" baseline="30000" dirty="0">
                <a:solidFill>
                  <a:srgbClr val="F42B0A"/>
                </a:solidFill>
              </a:rPr>
              <a:t>+</a:t>
            </a:r>
            <a:r>
              <a:rPr lang="es-ES" sz="2400" b="1" dirty="0">
                <a:solidFill>
                  <a:srgbClr val="F42B0A"/>
                </a:solidFill>
              </a:rPr>
              <a:t> + 2 e</a:t>
            </a:r>
            <a:r>
              <a:rPr lang="es-ES" sz="2400" b="1" baseline="30000" dirty="0">
                <a:solidFill>
                  <a:srgbClr val="F42B0A"/>
                </a:solidFill>
              </a:rPr>
              <a:t>- </a:t>
            </a:r>
            <a:r>
              <a:rPr lang="es-ES" sz="2400" b="1" dirty="0">
                <a:solidFill>
                  <a:srgbClr val="F42B0A"/>
                </a:solidFill>
              </a:rPr>
              <a:t>→ NADH                                          -0.32 V</a:t>
            </a:r>
          </a:p>
          <a:p>
            <a:r>
              <a:rPr lang="es-AR" sz="2400" b="1" dirty="0"/>
              <a:t>     </a:t>
            </a:r>
            <a:r>
              <a:rPr lang="en-US" sz="2400" b="1" dirty="0"/>
              <a:t>S  +  2 H</a:t>
            </a:r>
            <a:r>
              <a:rPr lang="en-US" sz="2400" b="1" baseline="30000" dirty="0"/>
              <a:t>+</a:t>
            </a:r>
            <a:r>
              <a:rPr lang="en-US" sz="2400" b="1" dirty="0"/>
              <a:t>  + 2 e</a:t>
            </a:r>
            <a:r>
              <a:rPr lang="en-US" sz="2400" b="1" baseline="30000" dirty="0"/>
              <a:t>- </a:t>
            </a:r>
            <a:r>
              <a:rPr lang="en-US" sz="2400" b="1" dirty="0"/>
              <a:t>→ H</a:t>
            </a:r>
            <a:r>
              <a:rPr lang="en-US" sz="2400" b="1" baseline="-25000" dirty="0"/>
              <a:t>2</a:t>
            </a:r>
            <a:r>
              <a:rPr lang="en-US" sz="2400" b="1" dirty="0"/>
              <a:t>S                                               -0.23 V</a:t>
            </a:r>
            <a:endParaRPr lang="es-ES" sz="2400" b="1" dirty="0"/>
          </a:p>
          <a:p>
            <a:r>
              <a:rPr lang="en-US" sz="2400" b="1" dirty="0"/>
              <a:t>     </a:t>
            </a:r>
            <a:r>
              <a:rPr lang="es-AR" sz="2400" b="1" dirty="0">
                <a:solidFill>
                  <a:srgbClr val="F42B0A"/>
                </a:solidFill>
              </a:rPr>
              <a:t>FAD + 2 H</a:t>
            </a:r>
            <a:r>
              <a:rPr lang="es-AR" sz="2400" b="1" baseline="30000" dirty="0">
                <a:solidFill>
                  <a:srgbClr val="F42B0A"/>
                </a:solidFill>
              </a:rPr>
              <a:t>+</a:t>
            </a:r>
            <a:r>
              <a:rPr lang="es-AR" sz="2400" b="1" dirty="0">
                <a:solidFill>
                  <a:srgbClr val="F42B0A"/>
                </a:solidFill>
              </a:rPr>
              <a:t> + 2 e- → FADH</a:t>
            </a:r>
            <a:r>
              <a:rPr lang="es-AR" sz="2400" b="1" baseline="-25000" dirty="0">
                <a:solidFill>
                  <a:srgbClr val="F42B0A"/>
                </a:solidFill>
              </a:rPr>
              <a:t>2</a:t>
            </a:r>
            <a:r>
              <a:rPr lang="es-AR" sz="2400" b="1" dirty="0">
                <a:solidFill>
                  <a:srgbClr val="F42B0A"/>
                </a:solidFill>
              </a:rPr>
              <a:t>                                       -0.22 V</a:t>
            </a:r>
            <a:endParaRPr lang="es-ES" sz="2400" b="1" dirty="0">
              <a:solidFill>
                <a:srgbClr val="F42B0A"/>
              </a:solidFill>
            </a:endParaRPr>
          </a:p>
          <a:p>
            <a:r>
              <a:rPr lang="es-AR" sz="2400" b="1" dirty="0"/>
              <a:t>     </a:t>
            </a:r>
            <a:r>
              <a:rPr lang="es-ES" sz="2400" b="1" dirty="0"/>
              <a:t>Acetaldehído + 2 H</a:t>
            </a:r>
            <a:r>
              <a:rPr lang="es-ES" sz="2400" b="1" baseline="30000" dirty="0"/>
              <a:t>+</a:t>
            </a:r>
            <a:r>
              <a:rPr lang="es-ES" sz="2400" b="1" dirty="0"/>
              <a:t> + 2 e</a:t>
            </a:r>
            <a:r>
              <a:rPr lang="es-ES" sz="2400" b="1" baseline="30000" dirty="0"/>
              <a:t>-</a:t>
            </a:r>
            <a:r>
              <a:rPr lang="es-ES" sz="2400" b="1" dirty="0"/>
              <a:t> → etanol                         -0.20 V</a:t>
            </a:r>
          </a:p>
          <a:p>
            <a:r>
              <a:rPr lang="es-ES" sz="2400" b="1" dirty="0"/>
              <a:t>     </a:t>
            </a:r>
            <a:r>
              <a:rPr lang="es-ES" sz="2400" b="1" dirty="0" err="1"/>
              <a:t>Piruvato</a:t>
            </a:r>
            <a:r>
              <a:rPr lang="es-ES" sz="2400" b="1" dirty="0"/>
              <a:t> + 2 H+ + 2 e- → lactato                               -0.19 V</a:t>
            </a:r>
          </a:p>
          <a:p>
            <a:r>
              <a:rPr lang="es-ES" sz="2400" b="1" dirty="0"/>
              <a:t>     Cu</a:t>
            </a:r>
            <a:r>
              <a:rPr lang="es-ES" sz="2400" b="1" baseline="30000" dirty="0"/>
              <a:t>+</a:t>
            </a:r>
            <a:r>
              <a:rPr lang="es-ES" sz="2400" b="1" dirty="0"/>
              <a:t> → Cu</a:t>
            </a:r>
            <a:r>
              <a:rPr lang="es-ES" sz="2400" b="1" baseline="30000" dirty="0"/>
              <a:t>2+</a:t>
            </a:r>
            <a:r>
              <a:rPr lang="es-ES" sz="2400" b="1" dirty="0"/>
              <a:t> + e-                                                          -0.16 V</a:t>
            </a:r>
          </a:p>
          <a:p>
            <a:r>
              <a:rPr lang="es-ES" sz="2400" b="1" dirty="0"/>
              <a:t>     </a:t>
            </a:r>
            <a:r>
              <a:rPr lang="es-ES" sz="2400" b="1" dirty="0" err="1">
                <a:solidFill>
                  <a:srgbClr val="FF0000"/>
                </a:solidFill>
              </a:rPr>
              <a:t>Citocromo</a:t>
            </a:r>
            <a:r>
              <a:rPr lang="es-ES" sz="2400" b="1" dirty="0">
                <a:solidFill>
                  <a:srgbClr val="FF0000"/>
                </a:solidFill>
              </a:rPr>
              <a:t> b (Fe</a:t>
            </a:r>
            <a:r>
              <a:rPr lang="es-ES" sz="2400" b="1" baseline="30000" dirty="0">
                <a:solidFill>
                  <a:srgbClr val="FF0000"/>
                </a:solidFill>
              </a:rPr>
              <a:t>3+</a:t>
            </a:r>
            <a:r>
              <a:rPr lang="es-ES" sz="2400" b="1" dirty="0">
                <a:solidFill>
                  <a:srgbClr val="FF0000"/>
                </a:solidFill>
              </a:rPr>
              <a:t>) + e</a:t>
            </a:r>
            <a:r>
              <a:rPr lang="es-ES" sz="2400" b="1" baseline="30000" dirty="0">
                <a:solidFill>
                  <a:srgbClr val="FF0000"/>
                </a:solidFill>
              </a:rPr>
              <a:t>-</a:t>
            </a:r>
            <a:r>
              <a:rPr lang="es-ES" sz="2400" b="1" dirty="0">
                <a:solidFill>
                  <a:srgbClr val="FF0000"/>
                </a:solidFill>
              </a:rPr>
              <a:t> → </a:t>
            </a:r>
            <a:r>
              <a:rPr lang="es-ES" sz="2400" b="1" dirty="0" err="1">
                <a:solidFill>
                  <a:srgbClr val="FF0000"/>
                </a:solidFill>
              </a:rPr>
              <a:t>citocromo</a:t>
            </a:r>
            <a:r>
              <a:rPr lang="es-ES" sz="2400" b="1" dirty="0">
                <a:solidFill>
                  <a:srgbClr val="FF0000"/>
                </a:solidFill>
              </a:rPr>
              <a:t> b (Fe</a:t>
            </a:r>
            <a:r>
              <a:rPr lang="es-ES" sz="2400" b="1" baseline="30000" dirty="0">
                <a:solidFill>
                  <a:srgbClr val="FF0000"/>
                </a:solidFill>
              </a:rPr>
              <a:t>2+</a:t>
            </a:r>
            <a:r>
              <a:rPr lang="es-ES" sz="2400" b="1" dirty="0">
                <a:solidFill>
                  <a:srgbClr val="FF0000"/>
                </a:solidFill>
              </a:rPr>
              <a:t>)       + 0.075 V</a:t>
            </a:r>
          </a:p>
          <a:p>
            <a:r>
              <a:rPr lang="es-ES" sz="2400" b="1" dirty="0">
                <a:solidFill>
                  <a:srgbClr val="FF0000"/>
                </a:solidFill>
              </a:rPr>
              <a:t>     </a:t>
            </a:r>
            <a:r>
              <a:rPr lang="es-ES" sz="2400" b="1" dirty="0" err="1">
                <a:solidFill>
                  <a:srgbClr val="FF0000"/>
                </a:solidFill>
              </a:rPr>
              <a:t>Citocromo</a:t>
            </a:r>
            <a:r>
              <a:rPr lang="es-ES" sz="2400" b="1" dirty="0">
                <a:solidFill>
                  <a:srgbClr val="FF0000"/>
                </a:solidFill>
              </a:rPr>
              <a:t> c1 (Fe</a:t>
            </a:r>
            <a:r>
              <a:rPr lang="es-ES" sz="2400" b="1" baseline="30000" dirty="0">
                <a:solidFill>
                  <a:srgbClr val="FF0000"/>
                </a:solidFill>
              </a:rPr>
              <a:t>3+</a:t>
            </a:r>
            <a:r>
              <a:rPr lang="es-ES" sz="2400" b="1" dirty="0">
                <a:solidFill>
                  <a:srgbClr val="FF0000"/>
                </a:solidFill>
              </a:rPr>
              <a:t>) + e</a:t>
            </a:r>
            <a:r>
              <a:rPr lang="es-ES" sz="2400" b="1" baseline="30000" dirty="0">
                <a:solidFill>
                  <a:srgbClr val="FF0000"/>
                </a:solidFill>
              </a:rPr>
              <a:t>-</a:t>
            </a:r>
            <a:r>
              <a:rPr lang="es-ES" sz="2400" b="1" dirty="0">
                <a:solidFill>
                  <a:srgbClr val="FF0000"/>
                </a:solidFill>
              </a:rPr>
              <a:t> → </a:t>
            </a:r>
            <a:r>
              <a:rPr lang="es-ES" sz="2400" b="1" dirty="0" err="1">
                <a:solidFill>
                  <a:srgbClr val="FF0000"/>
                </a:solidFill>
              </a:rPr>
              <a:t>citocromo</a:t>
            </a:r>
            <a:r>
              <a:rPr lang="es-ES" sz="2400" b="1" dirty="0">
                <a:solidFill>
                  <a:srgbClr val="FF0000"/>
                </a:solidFill>
              </a:rPr>
              <a:t> c</a:t>
            </a:r>
            <a:r>
              <a:rPr lang="es-ES" sz="2400" b="1" baseline="-25000" dirty="0">
                <a:solidFill>
                  <a:srgbClr val="FF0000"/>
                </a:solidFill>
              </a:rPr>
              <a:t>1</a:t>
            </a:r>
            <a:r>
              <a:rPr lang="es-ES" sz="2400" b="1" dirty="0">
                <a:solidFill>
                  <a:srgbClr val="FF0000"/>
                </a:solidFill>
              </a:rPr>
              <a:t> (Fe</a:t>
            </a:r>
            <a:r>
              <a:rPr lang="es-ES" sz="2400" b="1" baseline="30000" dirty="0">
                <a:solidFill>
                  <a:srgbClr val="FF0000"/>
                </a:solidFill>
              </a:rPr>
              <a:t>2+</a:t>
            </a:r>
            <a:r>
              <a:rPr lang="es-ES" sz="2400" b="1" dirty="0">
                <a:solidFill>
                  <a:srgbClr val="FF0000"/>
                </a:solidFill>
              </a:rPr>
              <a:t>)    + 0.22  V</a:t>
            </a:r>
          </a:p>
          <a:p>
            <a:r>
              <a:rPr lang="es-ES" sz="2400" b="1" dirty="0">
                <a:solidFill>
                  <a:srgbClr val="FF0000"/>
                </a:solidFill>
              </a:rPr>
              <a:t>     </a:t>
            </a:r>
            <a:r>
              <a:rPr lang="es-ES" sz="2400" b="1" dirty="0" err="1">
                <a:solidFill>
                  <a:srgbClr val="FF0000"/>
                </a:solidFill>
              </a:rPr>
              <a:t>Citocromo</a:t>
            </a:r>
            <a:r>
              <a:rPr lang="es-ES" sz="2400" b="1" dirty="0">
                <a:solidFill>
                  <a:srgbClr val="FF0000"/>
                </a:solidFill>
              </a:rPr>
              <a:t> c (Fe</a:t>
            </a:r>
            <a:r>
              <a:rPr lang="es-ES" sz="2400" b="1" baseline="30000" dirty="0">
                <a:solidFill>
                  <a:srgbClr val="FF0000"/>
                </a:solidFill>
              </a:rPr>
              <a:t>3+</a:t>
            </a:r>
            <a:r>
              <a:rPr lang="es-ES" sz="2400" b="1" dirty="0">
                <a:solidFill>
                  <a:srgbClr val="FF0000"/>
                </a:solidFill>
              </a:rPr>
              <a:t>) + e</a:t>
            </a:r>
            <a:r>
              <a:rPr lang="es-ES" sz="2400" b="1" baseline="30000" dirty="0">
                <a:solidFill>
                  <a:srgbClr val="FF0000"/>
                </a:solidFill>
              </a:rPr>
              <a:t>-</a:t>
            </a:r>
            <a:r>
              <a:rPr lang="es-ES" sz="2400" b="1" dirty="0">
                <a:solidFill>
                  <a:srgbClr val="FF0000"/>
                </a:solidFill>
              </a:rPr>
              <a:t> → </a:t>
            </a:r>
            <a:r>
              <a:rPr lang="es-ES" sz="2400" b="1" dirty="0" err="1">
                <a:solidFill>
                  <a:srgbClr val="FF0000"/>
                </a:solidFill>
              </a:rPr>
              <a:t>citocromo</a:t>
            </a:r>
            <a:r>
              <a:rPr lang="es-ES" sz="2400" b="1" dirty="0">
                <a:solidFill>
                  <a:srgbClr val="FF0000"/>
                </a:solidFill>
              </a:rPr>
              <a:t> c (Fe</a:t>
            </a:r>
            <a:r>
              <a:rPr lang="es-ES" sz="2400" b="1" baseline="30000" dirty="0">
                <a:solidFill>
                  <a:srgbClr val="FF0000"/>
                </a:solidFill>
              </a:rPr>
              <a:t>2+</a:t>
            </a:r>
            <a:r>
              <a:rPr lang="es-ES" sz="2400" b="1" dirty="0">
                <a:solidFill>
                  <a:srgbClr val="FF0000"/>
                </a:solidFill>
              </a:rPr>
              <a:t>)       + 0.235 V</a:t>
            </a:r>
          </a:p>
          <a:p>
            <a:r>
              <a:rPr lang="es-ES" sz="2400" b="1" dirty="0">
                <a:solidFill>
                  <a:srgbClr val="FF0000"/>
                </a:solidFill>
              </a:rPr>
              <a:t>     </a:t>
            </a:r>
            <a:r>
              <a:rPr lang="es-ES" sz="2400" b="1" dirty="0" err="1">
                <a:solidFill>
                  <a:srgbClr val="FF0000"/>
                </a:solidFill>
              </a:rPr>
              <a:t>Citocromo</a:t>
            </a:r>
            <a:r>
              <a:rPr lang="es-ES" sz="2400" b="1" dirty="0">
                <a:solidFill>
                  <a:srgbClr val="FF0000"/>
                </a:solidFill>
              </a:rPr>
              <a:t> a (Fe</a:t>
            </a:r>
            <a:r>
              <a:rPr lang="es-ES" sz="2400" b="1" baseline="30000" dirty="0">
                <a:solidFill>
                  <a:srgbClr val="FF0000"/>
                </a:solidFill>
              </a:rPr>
              <a:t>3+</a:t>
            </a:r>
            <a:r>
              <a:rPr lang="es-ES" sz="2400" b="1" dirty="0">
                <a:solidFill>
                  <a:srgbClr val="FF0000"/>
                </a:solidFill>
              </a:rPr>
              <a:t>) + e- → </a:t>
            </a:r>
            <a:r>
              <a:rPr lang="es-ES" sz="2400" b="1" dirty="0" err="1">
                <a:solidFill>
                  <a:srgbClr val="FF0000"/>
                </a:solidFill>
              </a:rPr>
              <a:t>citocromo</a:t>
            </a:r>
            <a:r>
              <a:rPr lang="es-ES" sz="2400" b="1" dirty="0">
                <a:solidFill>
                  <a:srgbClr val="FF0000"/>
                </a:solidFill>
              </a:rPr>
              <a:t> a (Fe</a:t>
            </a:r>
            <a:r>
              <a:rPr lang="es-ES" sz="2400" b="1" baseline="30000" dirty="0">
                <a:solidFill>
                  <a:srgbClr val="FF0000"/>
                </a:solidFill>
              </a:rPr>
              <a:t>2+</a:t>
            </a:r>
            <a:r>
              <a:rPr lang="es-ES" sz="2400" b="1" dirty="0">
                <a:solidFill>
                  <a:srgbClr val="FF0000"/>
                </a:solidFill>
              </a:rPr>
              <a:t>)       + 0.29  V</a:t>
            </a:r>
          </a:p>
          <a:p>
            <a:r>
              <a:rPr lang="es-ES" sz="2400" b="1" dirty="0">
                <a:solidFill>
                  <a:srgbClr val="FF0000"/>
                </a:solidFill>
              </a:rPr>
              <a:t>     Fe</a:t>
            </a:r>
            <a:r>
              <a:rPr lang="es-ES" sz="2400" b="1" baseline="30000" dirty="0">
                <a:solidFill>
                  <a:srgbClr val="FF0000"/>
                </a:solidFill>
              </a:rPr>
              <a:t>3+</a:t>
            </a:r>
            <a:r>
              <a:rPr lang="es-ES" sz="2400" b="1" dirty="0">
                <a:solidFill>
                  <a:srgbClr val="FF0000"/>
                </a:solidFill>
              </a:rPr>
              <a:t> + e- → Fe</a:t>
            </a:r>
            <a:r>
              <a:rPr lang="es-ES" sz="2400" b="1" baseline="30000" dirty="0">
                <a:solidFill>
                  <a:srgbClr val="FF0000"/>
                </a:solidFill>
              </a:rPr>
              <a:t>2+</a:t>
            </a:r>
            <a:r>
              <a:rPr lang="es-ES" sz="2400" b="1" dirty="0">
                <a:solidFill>
                  <a:srgbClr val="FF0000"/>
                </a:solidFill>
              </a:rPr>
              <a:t>                                                       + 0.77  V</a:t>
            </a:r>
          </a:p>
          <a:p>
            <a:r>
              <a:rPr lang="es-ES" sz="2400" b="1" dirty="0"/>
              <a:t>     </a:t>
            </a:r>
            <a:r>
              <a:rPr lang="es-ES" sz="2400" b="1" dirty="0">
                <a:solidFill>
                  <a:srgbClr val="F42B0A"/>
                </a:solidFill>
              </a:rPr>
              <a:t>½ O</a:t>
            </a:r>
            <a:r>
              <a:rPr lang="es-ES" sz="2400" b="1" baseline="-25000" dirty="0">
                <a:solidFill>
                  <a:srgbClr val="F42B0A"/>
                </a:solidFill>
              </a:rPr>
              <a:t>2</a:t>
            </a:r>
            <a:r>
              <a:rPr lang="es-ES" sz="2400" b="1" dirty="0">
                <a:solidFill>
                  <a:srgbClr val="F42B0A"/>
                </a:solidFill>
              </a:rPr>
              <a:t> + 2 H</a:t>
            </a:r>
            <a:r>
              <a:rPr lang="es-ES" sz="2400" b="1" baseline="30000" dirty="0">
                <a:solidFill>
                  <a:srgbClr val="F42B0A"/>
                </a:solidFill>
              </a:rPr>
              <a:t>+</a:t>
            </a:r>
            <a:r>
              <a:rPr lang="es-ES" sz="2400" b="1" dirty="0">
                <a:solidFill>
                  <a:srgbClr val="F42B0A"/>
                </a:solidFill>
              </a:rPr>
              <a:t> + 2 e</a:t>
            </a:r>
            <a:r>
              <a:rPr lang="es-ES" sz="2400" b="1" baseline="30000" dirty="0">
                <a:solidFill>
                  <a:srgbClr val="F42B0A"/>
                </a:solidFill>
              </a:rPr>
              <a:t>-</a:t>
            </a:r>
            <a:r>
              <a:rPr lang="es-ES" sz="2400" b="1" dirty="0">
                <a:solidFill>
                  <a:srgbClr val="F42B0A"/>
                </a:solidFill>
              </a:rPr>
              <a:t> → H</a:t>
            </a:r>
            <a:r>
              <a:rPr lang="es-ES" sz="2400" b="1" baseline="-25000" dirty="0">
                <a:solidFill>
                  <a:srgbClr val="F42B0A"/>
                </a:solidFill>
              </a:rPr>
              <a:t>2</a:t>
            </a:r>
            <a:r>
              <a:rPr lang="es-ES" sz="2400" b="1" dirty="0">
                <a:solidFill>
                  <a:srgbClr val="F42B0A"/>
                </a:solidFill>
              </a:rPr>
              <a:t>O                                        +  0.82 V</a:t>
            </a:r>
          </a:p>
        </p:txBody>
      </p:sp>
      <p:sp>
        <p:nvSpPr>
          <p:cNvPr id="2" name="1 Flecha abajo"/>
          <p:cNvSpPr/>
          <p:nvPr/>
        </p:nvSpPr>
        <p:spPr>
          <a:xfrm>
            <a:off x="8766175" y="1916113"/>
            <a:ext cx="252413" cy="453707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A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4"/>
          <p:cNvSpPr>
            <a:spLocks noGrp="1" noChangeArrowheads="1"/>
          </p:cNvSpPr>
          <p:nvPr>
            <p:ph type="title"/>
          </p:nvPr>
        </p:nvSpPr>
        <p:spPr>
          <a:xfrm>
            <a:off x="206375" y="115888"/>
            <a:ext cx="8686800" cy="1646237"/>
          </a:xfrm>
          <a:gradFill rotWithShape="1">
            <a:gsLst>
              <a:gs pos="0">
                <a:srgbClr val="717413"/>
              </a:gs>
              <a:gs pos="50000">
                <a:srgbClr val="F5FA28"/>
              </a:gs>
              <a:gs pos="100000">
                <a:srgbClr val="717413"/>
              </a:gs>
            </a:gsLst>
            <a:lin ang="5400000" scaled="1"/>
          </a:gradFill>
        </p:spPr>
        <p:txBody>
          <a:bodyPr/>
          <a:lstStyle/>
          <a:p>
            <a:pPr eaLnBrk="1" hangingPunct="1"/>
            <a:r>
              <a:rPr lang="es-ES" sz="2800" b="1" smtClean="0"/>
              <a:t>DISTINTAS FORMAS EN QUE SE TRANSFIEREN ELECTRONES EN LA CELULA </a:t>
            </a:r>
          </a:p>
        </p:txBody>
      </p:sp>
      <p:grpSp>
        <p:nvGrpSpPr>
          <p:cNvPr id="2" name="Group 17"/>
          <p:cNvGrpSpPr>
            <a:grpSpLocks/>
          </p:cNvGrpSpPr>
          <p:nvPr/>
        </p:nvGrpSpPr>
        <p:grpSpPr bwMode="auto">
          <a:xfrm>
            <a:off x="428596" y="2857496"/>
            <a:ext cx="8424863" cy="1160462"/>
            <a:chOff x="158" y="1797"/>
            <a:chExt cx="5307" cy="731"/>
          </a:xfrm>
        </p:grpSpPr>
        <p:sp>
          <p:nvSpPr>
            <p:cNvPr id="11277" name="Text Box 6"/>
            <p:cNvSpPr txBox="1">
              <a:spLocks noChangeArrowheads="1"/>
            </p:cNvSpPr>
            <p:nvPr/>
          </p:nvSpPr>
          <p:spPr bwMode="auto">
            <a:xfrm>
              <a:off x="158" y="1797"/>
              <a:ext cx="5307" cy="731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 sz="2800" b="1"/>
                <a:t>2.- Transferencia de un átomo de hidrógeno </a:t>
              </a:r>
            </a:p>
            <a:p>
              <a:pPr>
                <a:spcBef>
                  <a:spcPct val="50000"/>
                </a:spcBef>
              </a:pPr>
              <a:r>
                <a:rPr lang="es-ES" sz="2800" b="1"/>
                <a:t>(H</a:t>
              </a:r>
              <a:r>
                <a:rPr lang="es-ES" sz="2800" b="1" baseline="30000"/>
                <a:t>+</a:t>
              </a:r>
              <a:r>
                <a:rPr lang="es-ES" sz="2800" b="1"/>
                <a:t>  + e</a:t>
              </a:r>
              <a:r>
                <a:rPr lang="es-ES" sz="2800" b="1" baseline="30000"/>
                <a:t>-</a:t>
              </a:r>
              <a:r>
                <a:rPr lang="es-ES" sz="2800" b="1"/>
                <a:t>): AH</a:t>
              </a:r>
              <a:r>
                <a:rPr lang="es-ES" sz="2800" b="1" baseline="-25000"/>
                <a:t>2</a:t>
              </a:r>
              <a:r>
                <a:rPr lang="es-ES" sz="2800" b="1"/>
                <a:t>  + B                A  +  BH</a:t>
              </a:r>
              <a:r>
                <a:rPr lang="es-ES" sz="2800" b="1" baseline="-25000"/>
                <a:t>2</a:t>
              </a:r>
              <a:endParaRPr lang="es-ES" sz="2800" b="1" baseline="30000"/>
            </a:p>
          </p:txBody>
        </p:sp>
        <p:sp>
          <p:nvSpPr>
            <p:cNvPr id="11278" name="Line 11"/>
            <p:cNvSpPr>
              <a:spLocks noChangeShapeType="1"/>
            </p:cNvSpPr>
            <p:nvPr/>
          </p:nvSpPr>
          <p:spPr bwMode="auto">
            <a:xfrm>
              <a:off x="1913" y="2341"/>
              <a:ext cx="681" cy="0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AR"/>
            </a:p>
          </p:txBody>
        </p:sp>
        <p:sp>
          <p:nvSpPr>
            <p:cNvPr id="11279" name="Line 12"/>
            <p:cNvSpPr>
              <a:spLocks noChangeShapeType="1"/>
            </p:cNvSpPr>
            <p:nvPr/>
          </p:nvSpPr>
          <p:spPr bwMode="auto">
            <a:xfrm flipH="1">
              <a:off x="1958" y="2432"/>
              <a:ext cx="545" cy="0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AR"/>
            </a:p>
          </p:txBody>
        </p:sp>
      </p:grpSp>
      <p:sp>
        <p:nvSpPr>
          <p:cNvPr id="11268" name="Text Box 13"/>
          <p:cNvSpPr txBox="1">
            <a:spLocks noChangeArrowheads="1"/>
          </p:cNvSpPr>
          <p:nvPr/>
        </p:nvSpPr>
        <p:spPr bwMode="auto">
          <a:xfrm>
            <a:off x="571472" y="4071942"/>
            <a:ext cx="7489825" cy="1169551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800" b="1" dirty="0"/>
              <a:t>3.- Transferencia de un ion Hidruro (:H</a:t>
            </a:r>
            <a:r>
              <a:rPr lang="es-ES" sz="2800" b="1" baseline="30000" dirty="0"/>
              <a:t>-</a:t>
            </a:r>
            <a:r>
              <a:rPr lang="es-ES" sz="2800" b="1" dirty="0" smtClean="0"/>
              <a:t>) </a:t>
            </a:r>
            <a:r>
              <a:rPr lang="es-ES" sz="2000" b="1" dirty="0" smtClean="0"/>
              <a:t>porta 2 e-</a:t>
            </a:r>
            <a:endParaRPr lang="es-ES" sz="2000" b="1" dirty="0"/>
          </a:p>
          <a:p>
            <a:pPr>
              <a:spcBef>
                <a:spcPct val="50000"/>
              </a:spcBef>
            </a:pPr>
            <a:r>
              <a:rPr lang="es-ES" sz="2800" b="1" dirty="0"/>
              <a:t>         AH</a:t>
            </a:r>
            <a:r>
              <a:rPr lang="es-ES" sz="2800" b="1" baseline="-25000" dirty="0"/>
              <a:t>2 </a:t>
            </a:r>
            <a:r>
              <a:rPr lang="es-ES" sz="2800" b="1" dirty="0"/>
              <a:t>+ NAD</a:t>
            </a:r>
            <a:r>
              <a:rPr lang="es-ES" sz="2800" b="1" baseline="30000" dirty="0"/>
              <a:t>+</a:t>
            </a:r>
            <a:r>
              <a:rPr lang="es-ES" sz="2800" b="1" dirty="0"/>
              <a:t> → A  + NADH + H</a:t>
            </a:r>
            <a:r>
              <a:rPr lang="es-ES" sz="2800" b="1" baseline="30000" dirty="0"/>
              <a:t>+</a:t>
            </a:r>
            <a:r>
              <a:rPr lang="es-ES" sz="2800" b="1" dirty="0"/>
              <a:t> </a:t>
            </a:r>
          </a:p>
        </p:txBody>
      </p:sp>
      <p:grpSp>
        <p:nvGrpSpPr>
          <p:cNvPr id="3" name="Group 16"/>
          <p:cNvGrpSpPr>
            <a:grpSpLocks/>
          </p:cNvGrpSpPr>
          <p:nvPr/>
        </p:nvGrpSpPr>
        <p:grpSpPr bwMode="auto">
          <a:xfrm>
            <a:off x="215900" y="5589588"/>
            <a:ext cx="8820150" cy="946150"/>
            <a:chOff x="136" y="3521"/>
            <a:chExt cx="5556" cy="596"/>
          </a:xfrm>
        </p:grpSpPr>
        <p:sp>
          <p:nvSpPr>
            <p:cNvPr id="11275" name="Text Box 14"/>
            <p:cNvSpPr txBox="1">
              <a:spLocks noChangeArrowheads="1"/>
            </p:cNvSpPr>
            <p:nvPr/>
          </p:nvSpPr>
          <p:spPr bwMode="auto">
            <a:xfrm>
              <a:off x="136" y="3521"/>
              <a:ext cx="5556" cy="596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 sz="2800" b="1" dirty="0"/>
                <a:t>4.- Transferencia de e</a:t>
              </a:r>
              <a:r>
                <a:rPr lang="es-ES" sz="2800" b="1" baseline="30000" dirty="0"/>
                <a:t>-</a:t>
              </a:r>
              <a:r>
                <a:rPr lang="es-ES" sz="2800" b="1" dirty="0"/>
                <a:t> desde un reductor orgánico al oxígeno:      R-CH</a:t>
              </a:r>
              <a:r>
                <a:rPr lang="es-ES" sz="2800" b="1" baseline="-25000" dirty="0"/>
                <a:t>3</a:t>
              </a:r>
              <a:r>
                <a:rPr lang="es-ES" sz="2800" b="1" dirty="0"/>
                <a:t>  +  ½ O</a:t>
              </a:r>
              <a:r>
                <a:rPr lang="es-ES" sz="2800" b="1" baseline="-25000" dirty="0"/>
                <a:t>2</a:t>
              </a:r>
              <a:r>
                <a:rPr lang="es-ES" sz="2800" b="1" dirty="0"/>
                <a:t>        RCH</a:t>
              </a:r>
              <a:r>
                <a:rPr lang="es-ES" sz="2800" b="1" baseline="-25000" dirty="0"/>
                <a:t>2</a:t>
              </a:r>
              <a:r>
                <a:rPr lang="es-ES" sz="2800" b="1" dirty="0"/>
                <a:t>-OH</a:t>
              </a:r>
            </a:p>
          </p:txBody>
        </p:sp>
        <p:sp>
          <p:nvSpPr>
            <p:cNvPr id="11276" name="Line 15"/>
            <p:cNvSpPr>
              <a:spLocks noChangeShapeType="1"/>
            </p:cNvSpPr>
            <p:nvPr/>
          </p:nvSpPr>
          <p:spPr bwMode="auto">
            <a:xfrm>
              <a:off x="2610" y="3974"/>
              <a:ext cx="318" cy="0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r>
                <a:rPr lang="es-ES_tradnl" dirty="0" smtClean="0"/>
                <a:t>                                                                                                                                                                     </a:t>
              </a:r>
              <a:endParaRPr lang="es-AR" dirty="0"/>
            </a:p>
          </p:txBody>
        </p:sp>
      </p:grpSp>
      <p:grpSp>
        <p:nvGrpSpPr>
          <p:cNvPr id="4" name="Group 20"/>
          <p:cNvGrpSpPr>
            <a:grpSpLocks/>
          </p:cNvGrpSpPr>
          <p:nvPr/>
        </p:nvGrpSpPr>
        <p:grpSpPr bwMode="auto">
          <a:xfrm>
            <a:off x="357158" y="2071678"/>
            <a:ext cx="8569325" cy="519112"/>
            <a:chOff x="0" y="1344"/>
            <a:chExt cx="5398" cy="327"/>
          </a:xfrm>
        </p:grpSpPr>
        <p:grpSp>
          <p:nvGrpSpPr>
            <p:cNvPr id="5" name="Group 18"/>
            <p:cNvGrpSpPr>
              <a:grpSpLocks/>
            </p:cNvGrpSpPr>
            <p:nvPr/>
          </p:nvGrpSpPr>
          <p:grpSpPr bwMode="auto">
            <a:xfrm>
              <a:off x="0" y="1344"/>
              <a:ext cx="5398" cy="327"/>
              <a:chOff x="113" y="1344"/>
              <a:chExt cx="4808" cy="295"/>
            </a:xfrm>
          </p:grpSpPr>
          <p:sp>
            <p:nvSpPr>
              <p:cNvPr id="11273" name="Text Box 9"/>
              <p:cNvSpPr txBox="1">
                <a:spLocks noChangeArrowheads="1"/>
              </p:cNvSpPr>
              <p:nvPr/>
            </p:nvSpPr>
            <p:spPr bwMode="auto">
              <a:xfrm>
                <a:off x="113" y="1344"/>
                <a:ext cx="4808" cy="295"/>
              </a:xfrm>
              <a:prstGeom prst="rect">
                <a:avLst/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s-ES" sz="2800" b="1"/>
                  <a:t>  1.- Transferencia de 1 e</a:t>
                </a:r>
                <a:r>
                  <a:rPr lang="es-ES" sz="2800" b="1" baseline="30000"/>
                  <a:t>-</a:t>
                </a:r>
                <a:r>
                  <a:rPr lang="es-ES" sz="2800" b="1"/>
                  <a:t>:  Fe +++	           Fe++</a:t>
                </a:r>
              </a:p>
            </p:txBody>
          </p:sp>
          <p:sp>
            <p:nvSpPr>
              <p:cNvPr id="11274" name="Line 10"/>
              <p:cNvSpPr>
                <a:spLocks noChangeShapeType="1"/>
              </p:cNvSpPr>
              <p:nvPr/>
            </p:nvSpPr>
            <p:spPr bwMode="auto">
              <a:xfrm>
                <a:off x="3119" y="1525"/>
                <a:ext cx="363" cy="0"/>
              </a:xfrm>
              <a:prstGeom prst="line">
                <a:avLst/>
              </a:prstGeom>
              <a:noFill/>
              <a:ln w="3175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s-AR"/>
              </a:p>
            </p:txBody>
          </p:sp>
        </p:grpSp>
        <p:sp>
          <p:nvSpPr>
            <p:cNvPr id="11272" name="Line 19"/>
            <p:cNvSpPr>
              <a:spLocks noChangeShapeType="1"/>
            </p:cNvSpPr>
            <p:nvPr/>
          </p:nvSpPr>
          <p:spPr bwMode="auto">
            <a:xfrm flipH="1">
              <a:off x="3420" y="1434"/>
              <a:ext cx="363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AR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00034" y="1357298"/>
            <a:ext cx="8229600" cy="4525963"/>
          </a:xfrm>
          <a:solidFill>
            <a:schemeClr val="accent2">
              <a:lumMod val="20000"/>
              <a:lumOff val="80000"/>
            </a:schemeClr>
          </a:solidFill>
        </p:spPr>
        <p:txBody>
          <a:bodyPr>
            <a:normAutofit fontScale="85000" lnSpcReduction="20000"/>
          </a:bodyPr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s-MX" b="1" dirty="0" smtClean="0">
              <a:latin typeface="Arial Rounded MT Bold" pitchFamily="34" charset="0"/>
            </a:endParaRPr>
          </a:p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s-MX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EN LOS SISTEMAS BIOLÓGICOS</a:t>
            </a:r>
          </a:p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es-MX" b="1" dirty="0" smtClean="0">
              <a:latin typeface="Arial Rounded MT Bold" pitchFamily="34" charset="0"/>
            </a:endParaRPr>
          </a:p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s-MX" b="1" dirty="0" smtClean="0">
                <a:latin typeface="Arial Rounded MT Bold" pitchFamily="34" charset="0"/>
              </a:rPr>
              <a:t>LAS ENZIMAS QUE INTERVIENEN EN LOS </a:t>
            </a:r>
          </a:p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s-MX" b="1" dirty="0" smtClean="0">
                <a:latin typeface="Arial Rounded MT Bold" pitchFamily="34" charset="0"/>
              </a:rPr>
              <a:t>PROCESOS REDOX</a:t>
            </a:r>
          </a:p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s-MX" b="1" dirty="0" smtClean="0">
                <a:latin typeface="Arial Rounded MT Bold" pitchFamily="34" charset="0"/>
              </a:rPr>
              <a:t>SE DENOMINAN </a:t>
            </a:r>
          </a:p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s-MX" b="1" dirty="0" smtClean="0">
              <a:latin typeface="Arial Rounded MT Bold" pitchFamily="34" charset="0"/>
            </a:endParaRPr>
          </a:p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s-MX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OXIDORREDUCTASAS</a:t>
            </a:r>
          </a:p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s-MX" sz="36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Rounded MT Bold" pitchFamily="34" charset="0"/>
            </a:endParaRPr>
          </a:p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s-AR" sz="36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Rounded MT Bold" pitchFamily="34" charset="0"/>
            </a:endParaRPr>
          </a:p>
          <a:p>
            <a:endParaRPr lang="es-A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1 CuadroTexto"/>
          <p:cNvSpPr txBox="1">
            <a:spLocks noChangeArrowheads="1"/>
          </p:cNvSpPr>
          <p:nvPr/>
        </p:nvSpPr>
        <p:spPr bwMode="auto">
          <a:xfrm>
            <a:off x="2484438" y="908050"/>
            <a:ext cx="1841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s-AR">
              <a:latin typeface="Calibri" pitchFamily="34" charset="0"/>
            </a:endParaRPr>
          </a:p>
        </p:txBody>
      </p:sp>
      <p:pic>
        <p:nvPicPr>
          <p:cNvPr id="10243" name="Imagen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71550" y="404813"/>
            <a:ext cx="188913" cy="37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2 CuadroTexto"/>
          <p:cNvSpPr txBox="1"/>
          <p:nvPr/>
        </p:nvSpPr>
        <p:spPr>
          <a:xfrm>
            <a:off x="357158" y="0"/>
            <a:ext cx="8208962" cy="5724644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 sz="2400" b="1" u="sng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Rounded MT Bold" pitchFamily="34" charset="0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AR" sz="2400" b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  <a:cs typeface="+mn-cs"/>
              </a:rPr>
              <a:t>OXIDORREDUCTASAS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 sz="2400" b="1" u="sng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Rounded MT Bold" pitchFamily="34" charset="0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sz="2400" dirty="0" smtClean="0">
                <a:solidFill>
                  <a:srgbClr val="C00000"/>
                </a:solidFill>
                <a:latin typeface="Arial Rounded MT Bold" pitchFamily="34" charset="0"/>
                <a:cs typeface="+mn-cs"/>
              </a:rPr>
              <a:t>Catalizan reacciones de </a:t>
            </a:r>
            <a:r>
              <a:rPr lang="es-ES_tradnl" sz="2400" b="1" dirty="0" smtClean="0">
                <a:solidFill>
                  <a:srgbClr val="C00000"/>
                </a:solidFill>
                <a:latin typeface="Arial Rounded MT Bold" pitchFamily="34" charset="0"/>
                <a:cs typeface="+mn-cs"/>
              </a:rPr>
              <a:t>óxido- reducción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_tradnl" sz="2400" dirty="0" smtClean="0">
              <a:latin typeface="Arial Rounded MT Bold" pitchFamily="34" charset="0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sz="2400" dirty="0" err="1" smtClean="0">
                <a:latin typeface="Arial Rounded MT Bold" pitchFamily="34" charset="0"/>
                <a:cs typeface="+mn-cs"/>
              </a:rPr>
              <a:t>A</a:t>
            </a:r>
            <a:r>
              <a:rPr lang="es-ES_tradnl" sz="2400" baseline="-25000" dirty="0" err="1" smtClean="0">
                <a:latin typeface="Arial Rounded MT Bold" pitchFamily="34" charset="0"/>
                <a:cs typeface="+mn-cs"/>
              </a:rPr>
              <a:t>red</a:t>
            </a:r>
            <a:r>
              <a:rPr lang="es-ES_tradnl" sz="2400" dirty="0" smtClean="0">
                <a:latin typeface="Arial Rounded MT Bold" pitchFamily="34" charset="0"/>
                <a:cs typeface="+mn-cs"/>
              </a:rPr>
              <a:t> + B</a:t>
            </a:r>
            <a:r>
              <a:rPr lang="es-ES_tradnl" sz="2400" baseline="-25000" dirty="0" smtClean="0">
                <a:latin typeface="Arial Rounded MT Bold" pitchFamily="34" charset="0"/>
                <a:cs typeface="+mn-cs"/>
              </a:rPr>
              <a:t>ox                               	       </a:t>
            </a:r>
            <a:r>
              <a:rPr lang="es-ES_tradnl" sz="2400" dirty="0" err="1" smtClean="0">
                <a:latin typeface="Arial Rounded MT Bold" pitchFamily="34" charset="0"/>
                <a:cs typeface="+mn-cs"/>
              </a:rPr>
              <a:t>A</a:t>
            </a:r>
            <a:r>
              <a:rPr lang="es-ES_tradnl" sz="2400" baseline="-25000" dirty="0" err="1" smtClean="0">
                <a:latin typeface="Arial Rounded MT Bold" pitchFamily="34" charset="0"/>
                <a:cs typeface="+mn-cs"/>
              </a:rPr>
              <a:t>ox</a:t>
            </a:r>
            <a:r>
              <a:rPr lang="es-ES_tradnl" sz="2400" dirty="0" smtClean="0">
                <a:latin typeface="Arial Rounded MT Bold" pitchFamily="34" charset="0"/>
                <a:cs typeface="+mn-cs"/>
              </a:rPr>
              <a:t> + </a:t>
            </a:r>
            <a:r>
              <a:rPr lang="es-ES_tradnl" sz="2400" dirty="0" err="1" smtClean="0">
                <a:latin typeface="Arial Rounded MT Bold" pitchFamily="34" charset="0"/>
                <a:cs typeface="+mn-cs"/>
              </a:rPr>
              <a:t>B</a:t>
            </a:r>
            <a:r>
              <a:rPr lang="es-ES_tradnl" sz="2400" baseline="-25000" dirty="0" err="1" smtClean="0">
                <a:latin typeface="Arial Rounded MT Bold" pitchFamily="34" charset="0"/>
                <a:cs typeface="+mn-cs"/>
              </a:rPr>
              <a:t>red</a:t>
            </a:r>
            <a:endParaRPr lang="es-ES_tradnl" sz="2400" dirty="0" smtClean="0">
              <a:latin typeface="Arial Rounded MT Bold" pitchFamily="34" charset="0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_tradnl" sz="2400" dirty="0" smtClean="0">
              <a:latin typeface="Arial Rounded MT Bold" pitchFamily="34" charset="0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sz="2400" dirty="0" smtClean="0">
                <a:latin typeface="Arial Rounded MT Bold" pitchFamily="34" charset="0"/>
                <a:cs typeface="+mn-cs"/>
              </a:rPr>
              <a:t>A : es el reductor o </a:t>
            </a:r>
            <a:r>
              <a:rPr lang="es-ES_tradnl" sz="2400" b="1" dirty="0" smtClean="0">
                <a:latin typeface="Arial Rounded MT Bold" pitchFamily="34" charset="0"/>
                <a:cs typeface="+mn-cs"/>
              </a:rPr>
              <a:t>dador</a:t>
            </a:r>
            <a:r>
              <a:rPr lang="es-ES_tradnl" sz="2400" dirty="0" smtClean="0">
                <a:latin typeface="Arial Rounded MT Bold" pitchFamily="34" charset="0"/>
                <a:cs typeface="+mn-cs"/>
              </a:rPr>
              <a:t> electrónico; en el curso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sz="2400" dirty="0" smtClean="0">
                <a:latin typeface="Arial Rounded MT Bold" pitchFamily="34" charset="0"/>
                <a:cs typeface="+mn-cs"/>
              </a:rPr>
              <a:t>de la reacción </a:t>
            </a:r>
            <a:r>
              <a:rPr lang="es-ES_tradnl" sz="2400" b="1" dirty="0" smtClean="0">
                <a:latin typeface="Arial Rounded MT Bold" pitchFamily="34" charset="0"/>
                <a:cs typeface="+mn-cs"/>
              </a:rPr>
              <a:t>se oxida</a:t>
            </a:r>
            <a:r>
              <a:rPr lang="es-ES_tradnl" sz="2400" dirty="0" smtClean="0">
                <a:latin typeface="Arial Rounded MT Bold" pitchFamily="34" charset="0"/>
                <a:cs typeface="+mn-cs"/>
              </a:rPr>
              <a:t> (pierde electrones)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_tradnl" sz="2400" dirty="0" smtClean="0">
              <a:latin typeface="Arial Rounded MT Bold" pitchFamily="34" charset="0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sz="2400" dirty="0" smtClean="0">
                <a:latin typeface="Arial Rounded MT Bold" pitchFamily="34" charset="0"/>
                <a:cs typeface="+mn-cs"/>
              </a:rPr>
              <a:t>   B : es el oxidante o </a:t>
            </a:r>
            <a:r>
              <a:rPr lang="es-ES_tradnl" sz="2400" b="1" dirty="0" smtClean="0">
                <a:latin typeface="Arial Rounded MT Bold" pitchFamily="34" charset="0"/>
                <a:cs typeface="+mn-cs"/>
              </a:rPr>
              <a:t>aceptor</a:t>
            </a:r>
            <a:r>
              <a:rPr lang="es-ES_tradnl" sz="2400" dirty="0" smtClean="0">
                <a:latin typeface="Arial Rounded MT Bold" pitchFamily="34" charset="0"/>
                <a:cs typeface="+mn-cs"/>
              </a:rPr>
              <a:t> electrónico; en el curso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sz="2400" dirty="0" smtClean="0">
                <a:latin typeface="Arial Rounded MT Bold" pitchFamily="34" charset="0"/>
                <a:cs typeface="+mn-cs"/>
              </a:rPr>
              <a:t>de la reacción </a:t>
            </a:r>
            <a:r>
              <a:rPr lang="es-ES_tradnl" sz="2400" b="1" dirty="0" smtClean="0">
                <a:latin typeface="Arial Rounded MT Bold" pitchFamily="34" charset="0"/>
                <a:cs typeface="+mn-cs"/>
              </a:rPr>
              <a:t>se reduce</a:t>
            </a:r>
            <a:r>
              <a:rPr lang="es-ES_tradnl" sz="2400" dirty="0" smtClean="0">
                <a:latin typeface="Arial Rounded MT Bold" pitchFamily="34" charset="0"/>
                <a:cs typeface="+mn-cs"/>
              </a:rPr>
              <a:t> (gana electrones)</a:t>
            </a:r>
            <a:endParaRPr lang="es-ES_tradnl" sz="2400" dirty="0" smtClean="0">
              <a:latin typeface="Arial Rounded MT Bold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dirty="0" smtClean="0">
                <a:latin typeface="Arial Rounded MT Bold" pitchFamily="34" charset="0"/>
                <a:cs typeface="+mn-cs"/>
              </a:rPr>
              <a:t>En las reacciones redox, siempre tienen que estar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dirty="0" smtClean="0">
                <a:latin typeface="Arial Rounded MT Bold" pitchFamily="34" charset="0"/>
                <a:cs typeface="+mn-cs"/>
              </a:rPr>
              <a:t>presentes a la vez el aceptor y el dador electrónico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_tradnl" dirty="0" smtClean="0">
              <a:latin typeface="Arial Rounded MT Bold" pitchFamily="34" charset="0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 sz="2400" dirty="0">
              <a:latin typeface="Arial Rounded MT Bold" pitchFamily="34" charset="0"/>
              <a:cs typeface="+mn-cs"/>
            </a:endParaRPr>
          </a:p>
        </p:txBody>
      </p:sp>
      <p:sp>
        <p:nvSpPr>
          <p:cNvPr id="10245" name="Línea 8"/>
          <p:cNvSpPr>
            <a:spLocks noChangeShapeType="1"/>
          </p:cNvSpPr>
          <p:nvPr/>
        </p:nvSpPr>
        <p:spPr bwMode="auto">
          <a:xfrm flipV="1">
            <a:off x="3357554" y="2071678"/>
            <a:ext cx="2214578" cy="45719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s-A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gradFill rotWithShape="1">
            <a:gsLst>
              <a:gs pos="0">
                <a:srgbClr val="74754B"/>
              </a:gs>
              <a:gs pos="50000">
                <a:srgbClr val="FBFDA1"/>
              </a:gs>
              <a:gs pos="100000">
                <a:srgbClr val="74754B"/>
              </a:gs>
            </a:gsLst>
            <a:lin ang="5400000" scaled="1"/>
          </a:gradFill>
          <a:ln>
            <a:solidFill>
              <a:schemeClr val="tx1"/>
            </a:solidFill>
          </a:ln>
        </p:spPr>
        <p:txBody>
          <a:bodyPr/>
          <a:lstStyle/>
          <a:p>
            <a:pPr eaLnBrk="1" hangingPunct="1"/>
            <a:r>
              <a:rPr lang="es-ES" sz="3200" b="1" i="1" dirty="0" smtClean="0"/>
              <a:t>OXIDORREDUCTASAS (</a:t>
            </a:r>
            <a:r>
              <a:rPr lang="es-ES" sz="3200" b="1" i="1" dirty="0" smtClean="0">
                <a:solidFill>
                  <a:srgbClr val="C00000"/>
                </a:solidFill>
              </a:rPr>
              <a:t>DESHIDROGENASAS</a:t>
            </a:r>
            <a:r>
              <a:rPr lang="es-ES" sz="3200" b="1" i="1" dirty="0" smtClean="0"/>
              <a:t>)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8291513" cy="4997450"/>
          </a:xfrm>
          <a:solidFill>
            <a:srgbClr val="FDFEE2"/>
          </a:solidFill>
          <a:ln>
            <a:solidFill>
              <a:schemeClr val="tx1"/>
            </a:solidFill>
          </a:ln>
        </p:spPr>
        <p:txBody>
          <a:bodyPr/>
          <a:lstStyle/>
          <a:p>
            <a:pPr eaLnBrk="1" hangingPunct="1">
              <a:buFontTx/>
              <a:buNone/>
            </a:pPr>
            <a:endParaRPr lang="es-ES" sz="2800" b="1" dirty="0" smtClean="0"/>
          </a:p>
          <a:p>
            <a:pPr eaLnBrk="1" hangingPunct="1"/>
            <a:r>
              <a:rPr lang="es-ES" sz="2800" b="1" dirty="0" smtClean="0">
                <a:solidFill>
                  <a:srgbClr val="C00000"/>
                </a:solidFill>
              </a:rPr>
              <a:t>D</a:t>
            </a:r>
            <a:r>
              <a:rPr lang="es-ES" sz="2800" b="1" i="1" dirty="0" smtClean="0">
                <a:solidFill>
                  <a:srgbClr val="C00000"/>
                </a:solidFill>
              </a:rPr>
              <a:t>eshidrogenasas ligadas a NAD ó </a:t>
            </a:r>
            <a:r>
              <a:rPr lang="es-ES" sz="2800" b="1" i="1" dirty="0" err="1" smtClean="0">
                <a:solidFill>
                  <a:srgbClr val="C00000"/>
                </a:solidFill>
              </a:rPr>
              <a:t>nicotinamídicas</a:t>
            </a:r>
            <a:endParaRPr lang="es-ES" sz="2800" b="1" i="1" dirty="0" smtClean="0">
              <a:solidFill>
                <a:srgbClr val="C00000"/>
              </a:solidFill>
            </a:endParaRPr>
          </a:p>
          <a:p>
            <a:pPr eaLnBrk="1" hangingPunct="1"/>
            <a:endParaRPr lang="es-ES_tradnl" sz="2800" b="1" i="1" dirty="0" smtClean="0"/>
          </a:p>
          <a:p>
            <a:pPr eaLnBrk="1" hangingPunct="1"/>
            <a:endParaRPr lang="es-ES_tradnl" sz="2800" b="1" i="1" dirty="0" smtClean="0"/>
          </a:p>
          <a:p>
            <a:pPr>
              <a:buNone/>
            </a:pPr>
            <a:r>
              <a:rPr lang="es-ES_tradnl" sz="2800" b="1" i="1" dirty="0" smtClean="0"/>
              <a:t>	</a:t>
            </a:r>
            <a:r>
              <a:rPr lang="es-ES_tradnl" sz="2000" b="1" i="1" dirty="0" smtClean="0"/>
              <a:t>(en la matriz mitocondrial)		</a:t>
            </a:r>
            <a:r>
              <a:rPr lang="es-ES_tradnl" sz="2000" b="1" dirty="0" smtClean="0"/>
              <a:t> </a:t>
            </a:r>
            <a:r>
              <a:rPr lang="es-ES_tradnl" sz="2000" b="1" dirty="0" err="1" smtClean="0">
                <a:solidFill>
                  <a:srgbClr val="FF0000"/>
                </a:solidFill>
              </a:rPr>
              <a:t>E´</a:t>
            </a:r>
            <a:r>
              <a:rPr lang="es-ES_tradnl" sz="2000" b="1" baseline="-25000" dirty="0" err="1" smtClean="0">
                <a:solidFill>
                  <a:srgbClr val="FF0000"/>
                </a:solidFill>
              </a:rPr>
              <a:t>o</a:t>
            </a:r>
            <a:r>
              <a:rPr lang="es-ES" sz="2000" b="1" dirty="0" smtClean="0">
                <a:solidFill>
                  <a:srgbClr val="FF0000"/>
                </a:solidFill>
              </a:rPr>
              <a:t> -0.32 V</a:t>
            </a:r>
            <a:endParaRPr lang="es-ES_tradnl" sz="2000" b="1" i="1" dirty="0" smtClean="0">
              <a:solidFill>
                <a:srgbClr val="FF0000"/>
              </a:solidFill>
            </a:endParaRPr>
          </a:p>
          <a:p>
            <a:pPr eaLnBrk="1" hangingPunct="1">
              <a:buNone/>
            </a:pPr>
            <a:endParaRPr lang="es-ES_tradnl" sz="2000" b="1" i="1" dirty="0" smtClean="0"/>
          </a:p>
          <a:p>
            <a:pPr eaLnBrk="1" hangingPunct="1"/>
            <a:r>
              <a:rPr lang="es-ES" sz="2800" b="1" dirty="0" smtClean="0">
                <a:solidFill>
                  <a:srgbClr val="C00000"/>
                </a:solidFill>
              </a:rPr>
              <a:t>D</a:t>
            </a:r>
            <a:r>
              <a:rPr lang="es-ES" sz="2800" b="1" i="1" dirty="0" smtClean="0">
                <a:solidFill>
                  <a:srgbClr val="C00000"/>
                </a:solidFill>
              </a:rPr>
              <a:t>eshidrogenasas ligadas a FAD ó </a:t>
            </a:r>
            <a:r>
              <a:rPr lang="es-ES" sz="2800" b="1" i="1" dirty="0" err="1" smtClean="0">
                <a:solidFill>
                  <a:srgbClr val="C00000"/>
                </a:solidFill>
              </a:rPr>
              <a:t>flavínicas</a:t>
            </a:r>
            <a:endParaRPr lang="es-ES" sz="2800" b="1" i="1" dirty="0" smtClean="0">
              <a:solidFill>
                <a:srgbClr val="C00000"/>
              </a:solidFill>
            </a:endParaRPr>
          </a:p>
        </p:txBody>
      </p:sp>
      <p:sp>
        <p:nvSpPr>
          <p:cNvPr id="19460" name="Text Box 4"/>
          <p:cNvSpPr txBox="1">
            <a:spLocks noChangeArrowheads="1"/>
          </p:cNvSpPr>
          <p:nvPr/>
        </p:nvSpPr>
        <p:spPr bwMode="auto">
          <a:xfrm>
            <a:off x="1042988" y="3141663"/>
            <a:ext cx="6408737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800" b="1" dirty="0"/>
              <a:t>AH</a:t>
            </a:r>
            <a:r>
              <a:rPr lang="es-ES" sz="2800" b="1" baseline="-25000" dirty="0"/>
              <a:t>2</a:t>
            </a:r>
            <a:r>
              <a:rPr lang="es-ES" sz="2800" b="1" dirty="0"/>
              <a:t>  +  </a:t>
            </a:r>
            <a:r>
              <a:rPr lang="es-ES" sz="2800" b="1" dirty="0">
                <a:solidFill>
                  <a:srgbClr val="FF0000"/>
                </a:solidFill>
              </a:rPr>
              <a:t>NAD</a:t>
            </a:r>
            <a:r>
              <a:rPr lang="es-ES" sz="2800" b="1" baseline="30000" dirty="0">
                <a:solidFill>
                  <a:srgbClr val="FF0000"/>
                </a:solidFill>
              </a:rPr>
              <a:t>+</a:t>
            </a:r>
            <a:r>
              <a:rPr lang="es-ES" sz="2800" b="1" dirty="0"/>
              <a:t>    </a:t>
            </a:r>
            <a:r>
              <a:rPr lang="es-ES" sz="2800" b="1" dirty="0" smtClean="0"/>
              <a:t>                </a:t>
            </a:r>
            <a:r>
              <a:rPr lang="es-ES" sz="2800" b="1" dirty="0"/>
              <a:t>A  +  </a:t>
            </a:r>
            <a:r>
              <a:rPr lang="es-ES" sz="2800" b="1" dirty="0">
                <a:solidFill>
                  <a:srgbClr val="FF0000"/>
                </a:solidFill>
              </a:rPr>
              <a:t>NADH  + H</a:t>
            </a:r>
            <a:r>
              <a:rPr lang="es-ES" sz="2800" b="1" baseline="30000" dirty="0">
                <a:solidFill>
                  <a:srgbClr val="FF0000"/>
                </a:solidFill>
              </a:rPr>
              <a:t>+</a:t>
            </a:r>
          </a:p>
        </p:txBody>
      </p:sp>
      <p:sp>
        <p:nvSpPr>
          <p:cNvPr id="19461" name="Line 5"/>
          <p:cNvSpPr>
            <a:spLocks noChangeShapeType="1"/>
          </p:cNvSpPr>
          <p:nvPr/>
        </p:nvSpPr>
        <p:spPr bwMode="auto">
          <a:xfrm>
            <a:off x="3643306" y="3357562"/>
            <a:ext cx="6477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AR"/>
          </a:p>
        </p:txBody>
      </p:sp>
      <p:sp>
        <p:nvSpPr>
          <p:cNvPr id="19462" name="Rectangle 10"/>
          <p:cNvSpPr>
            <a:spLocks noChangeArrowheads="1"/>
          </p:cNvSpPr>
          <p:nvPr/>
        </p:nvSpPr>
        <p:spPr bwMode="auto">
          <a:xfrm>
            <a:off x="857224" y="5143512"/>
            <a:ext cx="7704137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800" b="1" dirty="0"/>
              <a:t>AH</a:t>
            </a:r>
            <a:r>
              <a:rPr lang="es-ES" sz="2800" b="1" baseline="-25000" dirty="0"/>
              <a:t>2</a:t>
            </a:r>
            <a:r>
              <a:rPr lang="es-ES" sz="2800" b="1" dirty="0"/>
              <a:t>  + </a:t>
            </a:r>
            <a:r>
              <a:rPr lang="es-ES" sz="2800" b="1" dirty="0">
                <a:solidFill>
                  <a:srgbClr val="FF0000"/>
                </a:solidFill>
              </a:rPr>
              <a:t>FAD (FMN)</a:t>
            </a:r>
            <a:r>
              <a:rPr lang="es-ES" sz="2800" b="1" dirty="0"/>
              <a:t>      </a:t>
            </a:r>
            <a:r>
              <a:rPr lang="es-ES" sz="2800" b="1" dirty="0" smtClean="0"/>
              <a:t>          </a:t>
            </a:r>
            <a:r>
              <a:rPr lang="es-ES" sz="2800" b="1" dirty="0"/>
              <a:t>A  +  </a:t>
            </a:r>
            <a:r>
              <a:rPr lang="es-ES" sz="2800" b="1" dirty="0">
                <a:solidFill>
                  <a:srgbClr val="FF0000"/>
                </a:solidFill>
              </a:rPr>
              <a:t>FADH</a:t>
            </a:r>
            <a:r>
              <a:rPr lang="es-ES" sz="2800" b="1" baseline="-25000" dirty="0">
                <a:solidFill>
                  <a:srgbClr val="FF0000"/>
                </a:solidFill>
              </a:rPr>
              <a:t>2 </a:t>
            </a:r>
            <a:r>
              <a:rPr lang="es-ES" sz="2800" b="1" dirty="0">
                <a:solidFill>
                  <a:srgbClr val="FF0000"/>
                </a:solidFill>
              </a:rPr>
              <a:t>(FMNH</a:t>
            </a:r>
            <a:r>
              <a:rPr lang="es-ES" sz="2800" b="1" baseline="-25000" dirty="0">
                <a:solidFill>
                  <a:srgbClr val="FF0000"/>
                </a:solidFill>
              </a:rPr>
              <a:t>2</a:t>
            </a:r>
            <a:r>
              <a:rPr lang="es-ES" sz="2800" b="1" dirty="0" smtClean="0">
                <a:solidFill>
                  <a:srgbClr val="FF0000"/>
                </a:solidFill>
              </a:rPr>
              <a:t>)</a:t>
            </a:r>
          </a:p>
          <a:p>
            <a:pPr>
              <a:spcBef>
                <a:spcPct val="50000"/>
              </a:spcBef>
            </a:pPr>
            <a:r>
              <a:rPr lang="es-ES" sz="2800" b="1" baseline="-25000" dirty="0" smtClean="0"/>
              <a:t>					</a:t>
            </a:r>
            <a:r>
              <a:rPr lang="es-ES_tradnl" sz="2800" b="1" dirty="0" smtClean="0"/>
              <a:t> </a:t>
            </a:r>
            <a:r>
              <a:rPr lang="es-ES_tradnl" sz="2000" b="1" dirty="0" err="1" smtClean="0">
                <a:solidFill>
                  <a:srgbClr val="FF0000"/>
                </a:solidFill>
              </a:rPr>
              <a:t>E´</a:t>
            </a:r>
            <a:r>
              <a:rPr lang="es-ES_tradnl" sz="2000" b="1" baseline="-25000" dirty="0" err="1" smtClean="0">
                <a:solidFill>
                  <a:srgbClr val="FF0000"/>
                </a:solidFill>
              </a:rPr>
              <a:t>o</a:t>
            </a:r>
            <a:r>
              <a:rPr lang="es-ES" sz="2000" b="1" dirty="0" smtClean="0">
                <a:solidFill>
                  <a:srgbClr val="FF0000"/>
                </a:solidFill>
              </a:rPr>
              <a:t> </a:t>
            </a:r>
            <a:r>
              <a:rPr lang="es-AR" sz="2000" b="1" dirty="0" smtClean="0">
                <a:solidFill>
                  <a:srgbClr val="F42B0A"/>
                </a:solidFill>
              </a:rPr>
              <a:t> -0.22 V</a:t>
            </a:r>
          </a:p>
          <a:p>
            <a:pPr algn="ctr">
              <a:spcBef>
                <a:spcPct val="50000"/>
              </a:spcBef>
            </a:pPr>
            <a:r>
              <a:rPr lang="es-ES" sz="2000" b="1" dirty="0" smtClean="0">
                <a:solidFill>
                  <a:srgbClr val="F42B0A"/>
                </a:solidFill>
              </a:rPr>
              <a:t>½ O</a:t>
            </a:r>
            <a:r>
              <a:rPr lang="es-ES" sz="2000" b="1" baseline="-25000" dirty="0" smtClean="0">
                <a:solidFill>
                  <a:srgbClr val="F42B0A"/>
                </a:solidFill>
              </a:rPr>
              <a:t>2</a:t>
            </a:r>
            <a:r>
              <a:rPr lang="es-ES" sz="2000" b="1" dirty="0" smtClean="0">
                <a:solidFill>
                  <a:srgbClr val="F42B0A"/>
                </a:solidFill>
              </a:rPr>
              <a:t> + 2 H</a:t>
            </a:r>
            <a:r>
              <a:rPr lang="es-ES" sz="2000" b="1" baseline="30000" dirty="0" smtClean="0">
                <a:solidFill>
                  <a:srgbClr val="F42B0A"/>
                </a:solidFill>
              </a:rPr>
              <a:t>+</a:t>
            </a:r>
            <a:r>
              <a:rPr lang="es-ES" sz="2000" b="1" dirty="0" smtClean="0">
                <a:solidFill>
                  <a:srgbClr val="F42B0A"/>
                </a:solidFill>
              </a:rPr>
              <a:t> + 2 e</a:t>
            </a:r>
            <a:r>
              <a:rPr lang="es-ES" sz="2000" b="1" baseline="30000" dirty="0" smtClean="0">
                <a:solidFill>
                  <a:srgbClr val="F42B0A"/>
                </a:solidFill>
              </a:rPr>
              <a:t>-</a:t>
            </a:r>
            <a:r>
              <a:rPr lang="es-ES" sz="2000" b="1" dirty="0" smtClean="0">
                <a:solidFill>
                  <a:srgbClr val="F42B0A"/>
                </a:solidFill>
              </a:rPr>
              <a:t> → H</a:t>
            </a:r>
            <a:r>
              <a:rPr lang="es-ES" sz="2000" b="1" baseline="-25000" dirty="0" smtClean="0">
                <a:solidFill>
                  <a:srgbClr val="F42B0A"/>
                </a:solidFill>
              </a:rPr>
              <a:t>2</a:t>
            </a:r>
            <a:r>
              <a:rPr lang="es-ES" sz="2000" b="1" dirty="0" smtClean="0">
                <a:solidFill>
                  <a:srgbClr val="F42B0A"/>
                </a:solidFill>
              </a:rPr>
              <a:t>O                                        +  0.82 V</a:t>
            </a:r>
            <a:endParaRPr lang="es-ES" sz="2000" b="1" baseline="-25000" dirty="0"/>
          </a:p>
        </p:txBody>
      </p:sp>
      <p:sp>
        <p:nvSpPr>
          <p:cNvPr id="19463" name="Line 11"/>
          <p:cNvSpPr>
            <a:spLocks noChangeShapeType="1"/>
          </p:cNvSpPr>
          <p:nvPr/>
        </p:nvSpPr>
        <p:spPr bwMode="auto">
          <a:xfrm>
            <a:off x="3857620" y="5429264"/>
            <a:ext cx="719137" cy="0"/>
          </a:xfrm>
          <a:prstGeom prst="line">
            <a:avLst/>
          </a:prstGeom>
          <a:noFill/>
          <a:ln w="444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AR"/>
          </a:p>
        </p:txBody>
      </p:sp>
      <p:sp>
        <p:nvSpPr>
          <p:cNvPr id="19464" name="Oval 12"/>
          <p:cNvSpPr>
            <a:spLocks noChangeArrowheads="1"/>
          </p:cNvSpPr>
          <p:nvPr/>
        </p:nvSpPr>
        <p:spPr bwMode="auto">
          <a:xfrm>
            <a:off x="7429520" y="5492771"/>
            <a:ext cx="1296988" cy="10080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50000"/>
              </a:spcBef>
            </a:pPr>
            <a:r>
              <a:rPr lang="es-ES" sz="2400" b="1">
                <a:solidFill>
                  <a:srgbClr val="F42B0A"/>
                </a:solidFill>
              </a:rPr>
              <a:t>e- + H</a:t>
            </a:r>
            <a:r>
              <a:rPr lang="es-ES" sz="2400" b="1" baseline="30000">
                <a:solidFill>
                  <a:srgbClr val="F42B0A"/>
                </a:solidFill>
              </a:rPr>
              <a:t>+</a:t>
            </a:r>
          </a:p>
          <a:p>
            <a:pPr algn="ctr"/>
            <a:endParaRPr lang="es-ES" sz="2400"/>
          </a:p>
        </p:txBody>
      </p:sp>
      <p:sp>
        <p:nvSpPr>
          <p:cNvPr id="19465" name="Oval 14"/>
          <p:cNvSpPr>
            <a:spLocks noChangeArrowheads="1"/>
          </p:cNvSpPr>
          <p:nvPr/>
        </p:nvSpPr>
        <p:spPr bwMode="auto">
          <a:xfrm>
            <a:off x="7380288" y="2636838"/>
            <a:ext cx="1008062" cy="10080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50000"/>
              </a:spcBef>
            </a:pPr>
            <a:r>
              <a:rPr lang="es-ES" sz="2400" b="1">
                <a:solidFill>
                  <a:srgbClr val="F42B0A"/>
                </a:solidFill>
              </a:rPr>
              <a:t>H</a:t>
            </a:r>
            <a:r>
              <a:rPr lang="es-ES" sz="2400" b="1" baseline="30000">
                <a:solidFill>
                  <a:srgbClr val="F42B0A"/>
                </a:solidFill>
              </a:rPr>
              <a:t>-</a:t>
            </a:r>
            <a:endParaRPr lang="es-ES" sz="2400" b="1">
              <a:solidFill>
                <a:srgbClr val="F42B0A"/>
              </a:solidFill>
            </a:endParaRPr>
          </a:p>
          <a:p>
            <a:pPr algn="ctr"/>
            <a:endParaRPr lang="es-ES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3 Rectángulo"/>
          <p:cNvSpPr>
            <a:spLocks noChangeArrowheads="1"/>
          </p:cNvSpPr>
          <p:nvPr/>
        </p:nvSpPr>
        <p:spPr bwMode="auto">
          <a:xfrm>
            <a:off x="1428750" y="1214438"/>
            <a:ext cx="657225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AR" sz="2400" b="1">
                <a:solidFill>
                  <a:srgbClr val="FF0000"/>
                </a:solidFill>
              </a:rPr>
              <a:t>http://quimicabiologicaunsl.wikispaces.com</a:t>
            </a:r>
          </a:p>
        </p:txBody>
      </p:sp>
      <p:sp>
        <p:nvSpPr>
          <p:cNvPr id="4099" name="Rectangle 6"/>
          <p:cNvSpPr>
            <a:spLocks noChangeArrowheads="1"/>
          </p:cNvSpPr>
          <p:nvPr/>
        </p:nvSpPr>
        <p:spPr bwMode="auto">
          <a:xfrm>
            <a:off x="857250" y="2000250"/>
            <a:ext cx="7500938" cy="744538"/>
          </a:xfrm>
          <a:prstGeom prst="rect">
            <a:avLst/>
          </a:prstGeom>
          <a:solidFill>
            <a:srgbClr val="AAAAAA"/>
          </a:solidFill>
          <a:ln w="9525">
            <a:noFill/>
            <a:miter lim="800000"/>
            <a:headEnd/>
            <a:tailEnd/>
          </a:ln>
        </p:spPr>
        <p:txBody>
          <a:bodyPr lIns="0" tIns="79350" rIns="0" bIns="79350" anchor="ctr">
            <a:spAutoFit/>
          </a:bodyPr>
          <a:lstStyle/>
          <a:p>
            <a:pPr algn="ctr" eaLnBrk="0" hangingPunct="0"/>
            <a:r>
              <a:rPr lang="es-AR" sz="2000">
                <a:solidFill>
                  <a:srgbClr val="000000"/>
                </a:solidFill>
                <a:latin typeface="Impact" pitchFamily="34" charset="0"/>
              </a:rPr>
              <a:t>Área de Química Biológica - Universidad Nacional de San Luis</a:t>
            </a:r>
            <a:r>
              <a:rPr lang="es-AR" sz="800">
                <a:latin typeface="Impact" pitchFamily="34" charset="0"/>
              </a:rPr>
              <a:t/>
            </a:r>
            <a:br>
              <a:rPr lang="es-AR" sz="800">
                <a:latin typeface="Impact" pitchFamily="34" charset="0"/>
              </a:rPr>
            </a:br>
            <a:endParaRPr lang="es-AR">
              <a:latin typeface="Impact" pitchFamily="34" charset="0"/>
            </a:endParaRPr>
          </a:p>
        </p:txBody>
      </p:sp>
      <p:sp>
        <p:nvSpPr>
          <p:cNvPr id="4100" name="Rectangle 7"/>
          <p:cNvSpPr>
            <a:spLocks noChangeArrowheads="1"/>
          </p:cNvSpPr>
          <p:nvPr/>
        </p:nvSpPr>
        <p:spPr bwMode="auto">
          <a:xfrm>
            <a:off x="0" y="0"/>
            <a:ext cx="9144000" cy="15875"/>
          </a:xfrm>
          <a:prstGeom prst="rect">
            <a:avLst/>
          </a:prstGeom>
          <a:solidFill>
            <a:srgbClr val="00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AR"/>
          </a:p>
        </p:txBody>
      </p:sp>
      <p:sp>
        <p:nvSpPr>
          <p:cNvPr id="76808" name="Rectangle 8"/>
          <p:cNvSpPr>
            <a:spLocks noChangeArrowheads="1"/>
          </p:cNvSpPr>
          <p:nvPr/>
        </p:nvSpPr>
        <p:spPr bwMode="auto">
          <a:xfrm>
            <a:off x="214313" y="500063"/>
            <a:ext cx="85725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eaLnBrk="0" hangingPunct="0">
              <a:defRPr/>
            </a:pPr>
            <a:r>
              <a:rPr lang="es-AR" sz="24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Arial" pitchFamily="34" charset="0"/>
              </a:rPr>
              <a:t>Blog para el intercambio de información </a:t>
            </a:r>
          </a:p>
        </p:txBody>
      </p:sp>
      <p:pic>
        <p:nvPicPr>
          <p:cNvPr id="4102" name="Picture 10" descr="Escudo_UNS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714500"/>
            <a:ext cx="1285875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3" name="13 Rectángulo"/>
          <p:cNvSpPr>
            <a:spLocks noChangeArrowheads="1"/>
          </p:cNvSpPr>
          <p:nvPr/>
        </p:nvSpPr>
        <p:spPr bwMode="auto">
          <a:xfrm>
            <a:off x="1285874" y="3143250"/>
            <a:ext cx="6929464" cy="289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s-AR" dirty="0">
                <a:hlinkClick r:id="rId3"/>
              </a:rPr>
              <a:t>Licenciatura en Bioquímica</a:t>
            </a:r>
            <a:endParaRPr lang="es-AR" dirty="0"/>
          </a:p>
          <a:p>
            <a:r>
              <a:rPr lang="es-AR" dirty="0">
                <a:hlinkClick r:id="rId4"/>
              </a:rPr>
              <a:t>Farmacia</a:t>
            </a:r>
            <a:endParaRPr lang="es-AR" dirty="0"/>
          </a:p>
          <a:p>
            <a:r>
              <a:rPr lang="es-AR" dirty="0">
                <a:hlinkClick r:id="rId5"/>
              </a:rPr>
              <a:t>Biología Molecular</a:t>
            </a:r>
            <a:endParaRPr lang="es-AR" dirty="0"/>
          </a:p>
          <a:p>
            <a:r>
              <a:rPr lang="es-AR" dirty="0">
                <a:hlinkClick r:id="rId6"/>
              </a:rPr>
              <a:t>Ingeniería en Alimentos</a:t>
            </a:r>
            <a:endParaRPr lang="es-AR" dirty="0"/>
          </a:p>
          <a:p>
            <a:r>
              <a:rPr lang="es-AR" dirty="0">
                <a:hlinkClick r:id="rId7"/>
              </a:rPr>
              <a:t>Analista Biológico</a:t>
            </a:r>
            <a:endParaRPr lang="es-AR" dirty="0"/>
          </a:p>
          <a:p>
            <a:r>
              <a:rPr lang="es-AR" dirty="0">
                <a:hlinkClick r:id="rId8"/>
              </a:rPr>
              <a:t>Optativo en plantas</a:t>
            </a:r>
            <a:endParaRPr lang="es-AR" dirty="0"/>
          </a:p>
          <a:p>
            <a:r>
              <a:rPr lang="es-AR" sz="2000" dirty="0">
                <a:solidFill>
                  <a:srgbClr val="FF0000"/>
                </a:solidFill>
                <a:hlinkClick r:id="rId9"/>
              </a:rPr>
              <a:t>Licenciatura en Nutrición</a:t>
            </a:r>
            <a:endParaRPr lang="es-AR" sz="2000" dirty="0">
              <a:solidFill>
                <a:srgbClr val="FF0000"/>
              </a:solidFill>
            </a:endParaRPr>
          </a:p>
          <a:p>
            <a:r>
              <a:rPr lang="es-AR" dirty="0">
                <a:hlinkClick r:id="rId10"/>
              </a:rPr>
              <a:t>Licenciatura en Química</a:t>
            </a:r>
            <a:endParaRPr lang="es-AR" dirty="0"/>
          </a:p>
          <a:p>
            <a:r>
              <a:rPr lang="es-AR" b="1" dirty="0" smtClean="0">
                <a:hlinkClick r:id="rId11"/>
              </a:rPr>
              <a:t>Licenciatura en Ciencias  </a:t>
            </a:r>
            <a:r>
              <a:rPr lang="es-AR" b="1" dirty="0" smtClean="0">
                <a:solidFill>
                  <a:srgbClr val="0000CC"/>
                </a:solidFill>
                <a:hlinkClick r:id="rId11"/>
              </a:rPr>
              <a:t>Biológicas</a:t>
            </a:r>
            <a:r>
              <a:rPr lang="es-AR" b="1" dirty="0" smtClean="0">
                <a:solidFill>
                  <a:srgbClr val="0000CC"/>
                </a:solidFill>
              </a:rPr>
              <a:t> </a:t>
            </a:r>
            <a:r>
              <a:rPr lang="es-AR" b="1" u="sng" dirty="0" smtClean="0">
                <a:solidFill>
                  <a:srgbClr val="0000CC"/>
                </a:solidFill>
              </a:rPr>
              <a:t>- Prof. en Biología  </a:t>
            </a:r>
          </a:p>
          <a:p>
            <a:r>
              <a:rPr lang="es-AR" b="1" u="sng" dirty="0" smtClean="0">
                <a:solidFill>
                  <a:srgbClr val="0000CC"/>
                </a:solidFill>
              </a:rPr>
              <a:t>Lic. en  Biotecnología</a:t>
            </a:r>
            <a:endParaRPr lang="es-AR" b="1" u="sng" dirty="0">
              <a:solidFill>
                <a:srgbClr val="0000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4"/>
          <p:cNvSpPr>
            <a:spLocks noGrp="1" noChangeArrowheads="1"/>
          </p:cNvSpPr>
          <p:nvPr>
            <p:ph type="title"/>
          </p:nvPr>
        </p:nvSpPr>
        <p:spPr>
          <a:xfrm>
            <a:off x="473075" y="0"/>
            <a:ext cx="7986713" cy="908050"/>
          </a:xfrm>
          <a:gradFill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p:spPr>
        <p:txBody>
          <a:bodyPr>
            <a:normAutofit fontScale="90000"/>
          </a:bodyPr>
          <a:lstStyle/>
          <a:p>
            <a:pPr eaLnBrk="1" hangingPunct="1"/>
            <a:r>
              <a:rPr lang="es-ES_tradnl" sz="2800" b="1" smtClean="0"/>
              <a:t>Representación esquemática de una oxidación biológica</a:t>
            </a:r>
            <a:endParaRPr lang="es-ES" sz="2800" b="1" smtClean="0"/>
          </a:p>
        </p:txBody>
      </p:sp>
      <p:pic>
        <p:nvPicPr>
          <p:cNvPr id="15363" name="Picture 6" descr="sp5282"/>
          <p:cNvPicPr>
            <a:picLocks noChangeAspect="1" noChangeArrowheads="1"/>
          </p:cNvPicPr>
          <p:nvPr/>
        </p:nvPicPr>
        <p:blipFill>
          <a:blip r:embed="rId2">
            <a:lum bright="-24000" contrast="24000"/>
          </a:blip>
          <a:srcRect/>
          <a:stretch>
            <a:fillRect/>
          </a:stretch>
        </p:blipFill>
        <p:spPr bwMode="auto">
          <a:xfrm>
            <a:off x="107950" y="2392363"/>
            <a:ext cx="6562725" cy="1947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Picture 7" descr="sp5282"/>
          <p:cNvPicPr>
            <a:picLocks noChangeArrowheads="1"/>
          </p:cNvPicPr>
          <p:nvPr/>
        </p:nvPicPr>
        <p:blipFill>
          <a:blip r:embed="rId2">
            <a:lum bright="-24000" contrast="24000"/>
          </a:blip>
          <a:srcRect l="42252" r="29568" b="-5623"/>
          <a:stretch>
            <a:fillRect/>
          </a:stretch>
        </p:blipFill>
        <p:spPr bwMode="auto">
          <a:xfrm>
            <a:off x="6659563" y="2349500"/>
            <a:ext cx="2305050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5" name="Text Box 8"/>
          <p:cNvSpPr txBox="1">
            <a:spLocks noChangeArrowheads="1"/>
          </p:cNvSpPr>
          <p:nvPr/>
        </p:nvSpPr>
        <p:spPr bwMode="auto">
          <a:xfrm>
            <a:off x="117475" y="2420938"/>
            <a:ext cx="1441450" cy="822325"/>
          </a:xfrm>
          <a:prstGeom prst="rect">
            <a:avLst/>
          </a:prstGeom>
          <a:solidFill>
            <a:srgbClr val="E4E4E4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2400" b="1"/>
              <a:t>Sustrato H</a:t>
            </a:r>
            <a:r>
              <a:rPr lang="es-ES" sz="2400" b="1" baseline="-25000"/>
              <a:t>2</a:t>
            </a:r>
          </a:p>
        </p:txBody>
      </p:sp>
      <p:sp>
        <p:nvSpPr>
          <p:cNvPr id="15366" name="Text Box 9"/>
          <p:cNvSpPr txBox="1">
            <a:spLocks noChangeArrowheads="1"/>
          </p:cNvSpPr>
          <p:nvPr/>
        </p:nvSpPr>
        <p:spPr bwMode="auto">
          <a:xfrm>
            <a:off x="261938" y="3789363"/>
            <a:ext cx="865187" cy="519112"/>
          </a:xfrm>
          <a:prstGeom prst="rect">
            <a:avLst/>
          </a:prstGeom>
          <a:solidFill>
            <a:srgbClr val="E4E4E4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800" b="1" dirty="0" err="1">
                <a:solidFill>
                  <a:srgbClr val="FF0000"/>
                </a:solidFill>
              </a:rPr>
              <a:t>S</a:t>
            </a:r>
            <a:r>
              <a:rPr lang="es-ES" sz="2800" b="1" baseline="-25000" dirty="0" err="1">
                <a:solidFill>
                  <a:srgbClr val="FF0000"/>
                </a:solidFill>
              </a:rPr>
              <a:t>ox</a:t>
            </a:r>
            <a:endParaRPr lang="es-ES" sz="2800" b="1" baseline="-25000" dirty="0">
              <a:solidFill>
                <a:srgbClr val="FF0000"/>
              </a:solidFill>
            </a:endParaRPr>
          </a:p>
        </p:txBody>
      </p:sp>
      <p:sp>
        <p:nvSpPr>
          <p:cNvPr id="15367" name="Text Box 17"/>
          <p:cNvSpPr txBox="1">
            <a:spLocks noChangeArrowheads="1"/>
          </p:cNvSpPr>
          <p:nvPr/>
        </p:nvSpPr>
        <p:spPr bwMode="auto">
          <a:xfrm>
            <a:off x="2206625" y="2276475"/>
            <a:ext cx="720725" cy="641350"/>
          </a:xfrm>
          <a:prstGeom prst="rect">
            <a:avLst/>
          </a:prstGeom>
          <a:solidFill>
            <a:srgbClr val="E4E4E4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b="1" dirty="0">
                <a:solidFill>
                  <a:srgbClr val="FF0000"/>
                </a:solidFill>
              </a:rPr>
              <a:t>A</a:t>
            </a:r>
          </a:p>
          <a:p>
            <a:pPr algn="ctr"/>
            <a:r>
              <a:rPr lang="es-ES_tradnl" b="1" dirty="0"/>
              <a:t>(OX)</a:t>
            </a:r>
            <a:endParaRPr lang="es-ES" dirty="0"/>
          </a:p>
        </p:txBody>
      </p:sp>
      <p:sp>
        <p:nvSpPr>
          <p:cNvPr id="15368" name="Text Box 48"/>
          <p:cNvSpPr txBox="1">
            <a:spLocks noChangeArrowheads="1"/>
          </p:cNvSpPr>
          <p:nvPr/>
        </p:nvSpPr>
        <p:spPr bwMode="auto">
          <a:xfrm>
            <a:off x="2351088" y="3644900"/>
            <a:ext cx="863600" cy="641350"/>
          </a:xfrm>
          <a:prstGeom prst="rect">
            <a:avLst/>
          </a:prstGeom>
          <a:solidFill>
            <a:srgbClr val="E4E4E4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b="1"/>
              <a:t>AH</a:t>
            </a:r>
            <a:r>
              <a:rPr lang="es-ES" b="1" baseline="-25000"/>
              <a:t>2</a:t>
            </a:r>
          </a:p>
          <a:p>
            <a:pPr algn="ctr"/>
            <a:r>
              <a:rPr lang="es-ES_tradnl" b="1"/>
              <a:t>(RED)</a:t>
            </a:r>
            <a:endParaRPr lang="es-ES"/>
          </a:p>
        </p:txBody>
      </p:sp>
      <p:sp>
        <p:nvSpPr>
          <p:cNvPr id="15369" name="Text Box 49"/>
          <p:cNvSpPr txBox="1">
            <a:spLocks noChangeArrowheads="1"/>
          </p:cNvSpPr>
          <p:nvPr/>
        </p:nvSpPr>
        <p:spPr bwMode="auto">
          <a:xfrm>
            <a:off x="5807075" y="2420938"/>
            <a:ext cx="720725" cy="641350"/>
          </a:xfrm>
          <a:prstGeom prst="rect">
            <a:avLst/>
          </a:prstGeom>
          <a:solidFill>
            <a:srgbClr val="E4E4E4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b="1" dirty="0">
                <a:solidFill>
                  <a:srgbClr val="FF0000"/>
                </a:solidFill>
              </a:rPr>
              <a:t>C</a:t>
            </a:r>
          </a:p>
          <a:p>
            <a:pPr algn="ctr"/>
            <a:r>
              <a:rPr lang="es-ES_tradnl" b="1" dirty="0"/>
              <a:t>(OX)</a:t>
            </a:r>
            <a:endParaRPr lang="es-ES" dirty="0"/>
          </a:p>
        </p:txBody>
      </p:sp>
      <p:sp>
        <p:nvSpPr>
          <p:cNvPr id="15370" name="Text Box 50"/>
          <p:cNvSpPr txBox="1">
            <a:spLocks noChangeArrowheads="1"/>
          </p:cNvSpPr>
          <p:nvPr/>
        </p:nvSpPr>
        <p:spPr bwMode="auto">
          <a:xfrm>
            <a:off x="4006850" y="3716338"/>
            <a:ext cx="720725" cy="641350"/>
          </a:xfrm>
          <a:prstGeom prst="rect">
            <a:avLst/>
          </a:prstGeom>
          <a:solidFill>
            <a:srgbClr val="E4E4E4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b="1" dirty="0">
                <a:solidFill>
                  <a:srgbClr val="FF0000"/>
                </a:solidFill>
              </a:rPr>
              <a:t>B</a:t>
            </a:r>
          </a:p>
          <a:p>
            <a:pPr algn="ctr"/>
            <a:r>
              <a:rPr lang="es-ES_tradnl" b="1" dirty="0"/>
              <a:t>(OX)</a:t>
            </a:r>
            <a:endParaRPr lang="es-ES" dirty="0"/>
          </a:p>
        </p:txBody>
      </p:sp>
      <p:sp>
        <p:nvSpPr>
          <p:cNvPr id="15371" name="Text Box 51"/>
          <p:cNvSpPr txBox="1">
            <a:spLocks noChangeArrowheads="1"/>
          </p:cNvSpPr>
          <p:nvPr/>
        </p:nvSpPr>
        <p:spPr bwMode="auto">
          <a:xfrm>
            <a:off x="4294188" y="2349500"/>
            <a:ext cx="863600" cy="641350"/>
          </a:xfrm>
          <a:prstGeom prst="rect">
            <a:avLst/>
          </a:prstGeom>
          <a:solidFill>
            <a:srgbClr val="E4E4E4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b="1"/>
              <a:t>BH</a:t>
            </a:r>
            <a:r>
              <a:rPr lang="es-ES" b="1" baseline="-25000"/>
              <a:t>2</a:t>
            </a:r>
          </a:p>
          <a:p>
            <a:pPr algn="ctr"/>
            <a:r>
              <a:rPr lang="es-ES_tradnl" b="1"/>
              <a:t>(RED)</a:t>
            </a:r>
            <a:endParaRPr lang="es-ES"/>
          </a:p>
        </p:txBody>
      </p:sp>
      <p:sp>
        <p:nvSpPr>
          <p:cNvPr id="15372" name="Text Box 52"/>
          <p:cNvSpPr txBox="1">
            <a:spLocks noChangeArrowheads="1"/>
          </p:cNvSpPr>
          <p:nvPr/>
        </p:nvSpPr>
        <p:spPr bwMode="auto">
          <a:xfrm>
            <a:off x="6022975" y="3716338"/>
            <a:ext cx="863600" cy="641350"/>
          </a:xfrm>
          <a:prstGeom prst="rect">
            <a:avLst/>
          </a:prstGeom>
          <a:solidFill>
            <a:srgbClr val="E4E4E4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b="1"/>
              <a:t>CH</a:t>
            </a:r>
            <a:r>
              <a:rPr lang="es-ES" b="1" baseline="-25000"/>
              <a:t>2</a:t>
            </a:r>
          </a:p>
          <a:p>
            <a:pPr algn="ctr"/>
            <a:r>
              <a:rPr lang="es-ES_tradnl" b="1"/>
              <a:t>(RED)</a:t>
            </a:r>
            <a:endParaRPr lang="es-ES"/>
          </a:p>
        </p:txBody>
      </p:sp>
      <p:sp>
        <p:nvSpPr>
          <p:cNvPr id="15373" name="Text Box 53"/>
          <p:cNvSpPr txBox="1">
            <a:spLocks noChangeArrowheads="1"/>
          </p:cNvSpPr>
          <p:nvPr/>
        </p:nvSpPr>
        <p:spPr bwMode="auto">
          <a:xfrm>
            <a:off x="7921625" y="3789363"/>
            <a:ext cx="1042988" cy="457200"/>
          </a:xfrm>
          <a:prstGeom prst="rect">
            <a:avLst/>
          </a:prstGeom>
          <a:solidFill>
            <a:srgbClr val="E4E4E4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2400" b="1"/>
              <a:t>½ O</a:t>
            </a:r>
            <a:r>
              <a:rPr lang="es-ES" sz="2400" b="1" baseline="-25000"/>
              <a:t>2</a:t>
            </a:r>
            <a:endParaRPr lang="es-ES" sz="2400" baseline="-25000"/>
          </a:p>
        </p:txBody>
      </p:sp>
      <p:sp>
        <p:nvSpPr>
          <p:cNvPr id="15374" name="Text Box 54"/>
          <p:cNvSpPr txBox="1">
            <a:spLocks noChangeArrowheads="1"/>
          </p:cNvSpPr>
          <p:nvPr/>
        </p:nvSpPr>
        <p:spPr bwMode="auto">
          <a:xfrm>
            <a:off x="8388350" y="2420938"/>
            <a:ext cx="755650" cy="457200"/>
          </a:xfrm>
          <a:prstGeom prst="rect">
            <a:avLst/>
          </a:prstGeom>
          <a:solidFill>
            <a:srgbClr val="E4E4E4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2400" b="1"/>
              <a:t>H</a:t>
            </a:r>
            <a:r>
              <a:rPr lang="es-ES" sz="2400" b="1" baseline="-25000"/>
              <a:t>2</a:t>
            </a:r>
            <a:r>
              <a:rPr lang="es-ES" sz="2400" b="1"/>
              <a:t>O</a:t>
            </a:r>
            <a:endParaRPr lang="es-ES" sz="2400" baseline="-25000"/>
          </a:p>
        </p:txBody>
      </p:sp>
      <p:sp>
        <p:nvSpPr>
          <p:cNvPr id="15375" name="Line 55"/>
          <p:cNvSpPr>
            <a:spLocks noChangeShapeType="1"/>
          </p:cNvSpPr>
          <p:nvPr/>
        </p:nvSpPr>
        <p:spPr bwMode="auto">
          <a:xfrm>
            <a:off x="1692275" y="2349500"/>
            <a:ext cx="0" cy="2663825"/>
          </a:xfrm>
          <a:prstGeom prst="line">
            <a:avLst/>
          </a:prstGeom>
          <a:noFill/>
          <a:ln w="412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AR"/>
          </a:p>
        </p:txBody>
      </p:sp>
      <p:sp>
        <p:nvSpPr>
          <p:cNvPr id="15376" name="Line 56"/>
          <p:cNvSpPr>
            <a:spLocks noChangeShapeType="1"/>
          </p:cNvSpPr>
          <p:nvPr/>
        </p:nvSpPr>
        <p:spPr bwMode="auto">
          <a:xfrm>
            <a:off x="3563938" y="2276475"/>
            <a:ext cx="0" cy="2663825"/>
          </a:xfrm>
          <a:prstGeom prst="line">
            <a:avLst/>
          </a:prstGeom>
          <a:noFill/>
          <a:ln w="412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AR"/>
          </a:p>
        </p:txBody>
      </p:sp>
      <p:sp>
        <p:nvSpPr>
          <p:cNvPr id="15377" name="Line 57"/>
          <p:cNvSpPr>
            <a:spLocks noChangeShapeType="1"/>
          </p:cNvSpPr>
          <p:nvPr/>
        </p:nvSpPr>
        <p:spPr bwMode="auto">
          <a:xfrm>
            <a:off x="5364163" y="2205038"/>
            <a:ext cx="0" cy="2663825"/>
          </a:xfrm>
          <a:prstGeom prst="line">
            <a:avLst/>
          </a:prstGeom>
          <a:noFill/>
          <a:ln w="412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AR"/>
          </a:p>
        </p:txBody>
      </p:sp>
      <p:sp>
        <p:nvSpPr>
          <p:cNvPr id="15378" name="Line 58"/>
          <p:cNvSpPr>
            <a:spLocks noChangeShapeType="1"/>
          </p:cNvSpPr>
          <p:nvPr/>
        </p:nvSpPr>
        <p:spPr bwMode="auto">
          <a:xfrm>
            <a:off x="7524750" y="2205038"/>
            <a:ext cx="0" cy="2663825"/>
          </a:xfrm>
          <a:prstGeom prst="line">
            <a:avLst/>
          </a:prstGeom>
          <a:noFill/>
          <a:ln w="412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AR"/>
          </a:p>
        </p:txBody>
      </p:sp>
      <p:sp>
        <p:nvSpPr>
          <p:cNvPr id="15379" name="Line 59"/>
          <p:cNvSpPr>
            <a:spLocks noChangeShapeType="1"/>
          </p:cNvSpPr>
          <p:nvPr/>
        </p:nvSpPr>
        <p:spPr bwMode="auto">
          <a:xfrm>
            <a:off x="323850" y="5157788"/>
            <a:ext cx="8064500" cy="0"/>
          </a:xfrm>
          <a:prstGeom prst="line">
            <a:avLst/>
          </a:prstGeom>
          <a:noFill/>
          <a:ln w="44450">
            <a:solidFill>
              <a:srgbClr val="DB1B1B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AR"/>
          </a:p>
        </p:txBody>
      </p:sp>
      <p:sp>
        <p:nvSpPr>
          <p:cNvPr id="209981" name="Oval 61"/>
          <p:cNvSpPr>
            <a:spLocks noChangeArrowheads="1"/>
          </p:cNvSpPr>
          <p:nvPr/>
        </p:nvSpPr>
        <p:spPr bwMode="auto">
          <a:xfrm>
            <a:off x="250825" y="5300663"/>
            <a:ext cx="792163" cy="10080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s-ES_tradnl" sz="2800" b="1">
                <a:effectLst>
                  <a:outerShdw blurRad="38100" dist="38100" dir="2700000" algn="tl">
                    <a:srgbClr val="FFFFFF"/>
                  </a:outerShdw>
                </a:effectLst>
              </a:rPr>
              <a:t>S</a:t>
            </a:r>
            <a:endParaRPr lang="es-ES" sz="2800" b="1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09982" name="Oval 62"/>
          <p:cNvSpPr>
            <a:spLocks noChangeArrowheads="1"/>
          </p:cNvSpPr>
          <p:nvPr/>
        </p:nvSpPr>
        <p:spPr bwMode="auto">
          <a:xfrm>
            <a:off x="7956550" y="5229225"/>
            <a:ext cx="792163" cy="10080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s-ES_tradnl" sz="2800" b="1">
                <a:effectLst>
                  <a:outerShdw blurRad="38100" dist="38100" dir="2700000" algn="tl">
                    <a:srgbClr val="FFFFFF"/>
                  </a:outerShdw>
                </a:effectLst>
              </a:rPr>
              <a:t>O</a:t>
            </a:r>
            <a:r>
              <a:rPr lang="es-ES_tradnl" sz="2800" b="1" baseline="-25000">
                <a:effectLst>
                  <a:outerShdw blurRad="38100" dist="38100" dir="2700000" algn="tl">
                    <a:srgbClr val="FFFFFF"/>
                  </a:outerShdw>
                </a:effectLst>
              </a:rPr>
              <a:t>2</a:t>
            </a:r>
            <a:endParaRPr lang="es-ES" sz="2800" b="1" baseline="-2500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15383" name="Text Box 63"/>
          <p:cNvSpPr txBox="1">
            <a:spLocks noChangeArrowheads="1"/>
          </p:cNvSpPr>
          <p:nvPr/>
        </p:nvSpPr>
        <p:spPr bwMode="auto">
          <a:xfrm>
            <a:off x="1857356" y="4572009"/>
            <a:ext cx="1500198" cy="471182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2400" b="1" dirty="0" smtClean="0">
                <a:solidFill>
                  <a:srgbClr val="DB1B1B"/>
                </a:solidFill>
              </a:rPr>
              <a:t>Energía</a:t>
            </a:r>
            <a:endParaRPr lang="es-ES" sz="2400" b="1" dirty="0">
              <a:solidFill>
                <a:srgbClr val="DB1B1B"/>
              </a:solidFill>
            </a:endParaRPr>
          </a:p>
        </p:txBody>
      </p:sp>
      <p:sp>
        <p:nvSpPr>
          <p:cNvPr id="15384" name="Text Box 64"/>
          <p:cNvSpPr txBox="1">
            <a:spLocks noChangeArrowheads="1"/>
          </p:cNvSpPr>
          <p:nvPr/>
        </p:nvSpPr>
        <p:spPr bwMode="auto">
          <a:xfrm>
            <a:off x="3779838" y="4581525"/>
            <a:ext cx="504825" cy="45720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2400" b="1">
                <a:solidFill>
                  <a:srgbClr val="DB1B1B"/>
                </a:solidFill>
              </a:rPr>
              <a:t>E</a:t>
            </a:r>
            <a:endParaRPr lang="es-ES" sz="2400" b="1">
              <a:solidFill>
                <a:srgbClr val="DB1B1B"/>
              </a:solidFill>
            </a:endParaRPr>
          </a:p>
        </p:txBody>
      </p:sp>
      <p:sp>
        <p:nvSpPr>
          <p:cNvPr id="15385" name="Text Box 65"/>
          <p:cNvSpPr txBox="1">
            <a:spLocks noChangeArrowheads="1"/>
          </p:cNvSpPr>
          <p:nvPr/>
        </p:nvSpPr>
        <p:spPr bwMode="auto">
          <a:xfrm>
            <a:off x="5580063" y="4543436"/>
            <a:ext cx="504825" cy="45720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2400" b="1" dirty="0">
                <a:solidFill>
                  <a:srgbClr val="DB1B1B"/>
                </a:solidFill>
              </a:rPr>
              <a:t>E</a:t>
            </a:r>
            <a:endParaRPr lang="es-ES" sz="2400" b="1" dirty="0">
              <a:solidFill>
                <a:srgbClr val="DB1B1B"/>
              </a:solidFill>
            </a:endParaRPr>
          </a:p>
        </p:txBody>
      </p:sp>
      <p:sp>
        <p:nvSpPr>
          <p:cNvPr id="15386" name="Text Box 66"/>
          <p:cNvSpPr txBox="1">
            <a:spLocks noChangeArrowheads="1"/>
          </p:cNvSpPr>
          <p:nvPr/>
        </p:nvSpPr>
        <p:spPr bwMode="auto">
          <a:xfrm>
            <a:off x="7596188" y="4543436"/>
            <a:ext cx="504825" cy="45720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2400" b="1">
                <a:solidFill>
                  <a:srgbClr val="DB1B1B"/>
                </a:solidFill>
              </a:rPr>
              <a:t>E</a:t>
            </a:r>
            <a:endParaRPr lang="es-ES" sz="2400" b="1">
              <a:solidFill>
                <a:srgbClr val="DB1B1B"/>
              </a:solidFill>
            </a:endParaRPr>
          </a:p>
        </p:txBody>
      </p:sp>
      <p:pic>
        <p:nvPicPr>
          <p:cNvPr id="15387" name="Picture 2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857232"/>
            <a:ext cx="9118600" cy="129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29" name="28 Grupo"/>
          <p:cNvGrpSpPr/>
          <p:nvPr/>
        </p:nvGrpSpPr>
        <p:grpSpPr>
          <a:xfrm>
            <a:off x="1928794" y="5214950"/>
            <a:ext cx="5834063" cy="2123658"/>
            <a:chOff x="2051050" y="5805488"/>
            <a:chExt cx="5834063" cy="2123658"/>
          </a:xfrm>
        </p:grpSpPr>
        <p:sp>
          <p:nvSpPr>
            <p:cNvPr id="15380" name="Text Box 60"/>
            <p:cNvSpPr txBox="1">
              <a:spLocks noChangeArrowheads="1"/>
            </p:cNvSpPr>
            <p:nvPr/>
          </p:nvSpPr>
          <p:spPr bwMode="auto">
            <a:xfrm>
              <a:off x="2051050" y="5805488"/>
              <a:ext cx="5834063" cy="21236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s-ES_tradnl" sz="2400" b="1" dirty="0" smtClean="0"/>
                <a:t>Escala </a:t>
              </a:r>
              <a:r>
                <a:rPr lang="es-ES_tradnl" sz="2400" b="1" dirty="0"/>
                <a:t>de Potencial de </a:t>
              </a:r>
              <a:r>
                <a:rPr lang="es-ES_tradnl" sz="2400" b="1" dirty="0" smtClean="0"/>
                <a:t>Reducción</a:t>
              </a:r>
            </a:p>
            <a:p>
              <a:pPr>
                <a:spcBef>
                  <a:spcPct val="50000"/>
                </a:spcBef>
              </a:pPr>
              <a:r>
                <a:rPr lang="es-ES_tradnl" sz="2400" b="1" dirty="0" err="1" smtClean="0"/>
                <a:t>E´</a:t>
              </a:r>
              <a:r>
                <a:rPr lang="es-ES_tradnl" sz="2400" b="1" baseline="-25000" dirty="0" err="1" smtClean="0"/>
                <a:t>o</a:t>
              </a:r>
              <a:r>
                <a:rPr lang="es-ES_tradnl" sz="2400" b="1" baseline="-25000" dirty="0" smtClean="0"/>
                <a:t> </a:t>
              </a:r>
              <a:r>
                <a:rPr lang="es-ES_tradnl" sz="2400" b="1" dirty="0" smtClean="0"/>
                <a:t>(-)                                                            </a:t>
              </a:r>
              <a:r>
                <a:rPr lang="es-ES_tradnl" sz="2400" b="1" dirty="0" err="1" smtClean="0"/>
                <a:t>E´</a:t>
              </a:r>
              <a:r>
                <a:rPr lang="es-ES_tradnl" sz="2400" b="1" baseline="-25000" dirty="0" err="1" smtClean="0"/>
                <a:t>o</a:t>
              </a:r>
              <a:r>
                <a:rPr lang="es-ES_tradnl" sz="2400" b="1" baseline="-25000" dirty="0" smtClean="0"/>
                <a:t> </a:t>
              </a:r>
              <a:r>
                <a:rPr lang="es-ES_tradnl" sz="2400" b="1" dirty="0" smtClean="0"/>
                <a:t>(+)</a:t>
              </a:r>
            </a:p>
            <a:p>
              <a:pPr>
                <a:spcBef>
                  <a:spcPct val="50000"/>
                </a:spcBef>
              </a:pPr>
              <a:endParaRPr lang="es-ES_tradnl" sz="2400" b="1" dirty="0" smtClean="0"/>
            </a:p>
            <a:p>
              <a:pPr>
                <a:spcBef>
                  <a:spcPct val="50000"/>
                </a:spcBef>
              </a:pPr>
              <a:r>
                <a:rPr lang="es-ES" sz="2400" b="1" dirty="0" smtClean="0"/>
                <a:t>          </a:t>
              </a:r>
              <a:endParaRPr lang="es-ES" sz="2400" b="1" dirty="0"/>
            </a:p>
          </p:txBody>
        </p:sp>
        <p:sp>
          <p:nvSpPr>
            <p:cNvPr id="28" name="Line 59"/>
            <p:cNvSpPr>
              <a:spLocks noChangeShapeType="1"/>
            </p:cNvSpPr>
            <p:nvPr/>
          </p:nvSpPr>
          <p:spPr bwMode="auto">
            <a:xfrm>
              <a:off x="3071802" y="6455114"/>
              <a:ext cx="3714776" cy="45719"/>
            </a:xfrm>
            <a:prstGeom prst="line">
              <a:avLst/>
            </a:prstGeom>
            <a:noFill/>
            <a:ln w="44450">
              <a:solidFill>
                <a:srgbClr val="DB1B1B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AR"/>
            </a:p>
          </p:txBody>
        </p:sp>
      </p:grpSp>
      <p:sp>
        <p:nvSpPr>
          <p:cNvPr id="30" name="29 Rectángulo"/>
          <p:cNvSpPr/>
          <p:nvPr/>
        </p:nvSpPr>
        <p:spPr>
          <a:xfrm>
            <a:off x="4357686" y="6211669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es-ES" b="1" dirty="0" smtClean="0">
                <a:solidFill>
                  <a:srgbClr val="F42B0A"/>
                </a:solidFill>
              </a:rPr>
              <a:t>½ O</a:t>
            </a:r>
            <a:r>
              <a:rPr lang="es-ES" b="1" baseline="-25000" dirty="0" smtClean="0">
                <a:solidFill>
                  <a:srgbClr val="F42B0A"/>
                </a:solidFill>
              </a:rPr>
              <a:t>2</a:t>
            </a:r>
            <a:r>
              <a:rPr lang="es-ES" b="1" dirty="0" smtClean="0">
                <a:solidFill>
                  <a:srgbClr val="F42B0A"/>
                </a:solidFill>
              </a:rPr>
              <a:t> + 2 H</a:t>
            </a:r>
            <a:r>
              <a:rPr lang="es-ES" b="1" baseline="30000" dirty="0" smtClean="0">
                <a:solidFill>
                  <a:srgbClr val="F42B0A"/>
                </a:solidFill>
              </a:rPr>
              <a:t>+</a:t>
            </a:r>
            <a:r>
              <a:rPr lang="es-ES" b="1" dirty="0" smtClean="0">
                <a:solidFill>
                  <a:srgbClr val="F42B0A"/>
                </a:solidFill>
              </a:rPr>
              <a:t> + 2 e</a:t>
            </a:r>
            <a:r>
              <a:rPr lang="es-ES" b="1" baseline="30000" dirty="0" smtClean="0">
                <a:solidFill>
                  <a:srgbClr val="F42B0A"/>
                </a:solidFill>
              </a:rPr>
              <a:t>-</a:t>
            </a:r>
            <a:r>
              <a:rPr lang="es-ES" b="1" dirty="0" smtClean="0">
                <a:solidFill>
                  <a:srgbClr val="F42B0A"/>
                </a:solidFill>
              </a:rPr>
              <a:t> → H</a:t>
            </a:r>
            <a:r>
              <a:rPr lang="es-ES" b="1" baseline="-25000" dirty="0" smtClean="0">
                <a:solidFill>
                  <a:srgbClr val="F42B0A"/>
                </a:solidFill>
              </a:rPr>
              <a:t>2</a:t>
            </a:r>
            <a:r>
              <a:rPr lang="es-ES" b="1" dirty="0" smtClean="0">
                <a:solidFill>
                  <a:srgbClr val="F42B0A"/>
                </a:solidFill>
              </a:rPr>
              <a:t>O                                        +  0.82 V</a:t>
            </a:r>
            <a:endParaRPr lang="es-A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Imagen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692150"/>
            <a:ext cx="7850188" cy="5888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1 Rectángulo"/>
          <p:cNvSpPr/>
          <p:nvPr/>
        </p:nvSpPr>
        <p:spPr>
          <a:xfrm>
            <a:off x="611188" y="620713"/>
            <a:ext cx="7921625" cy="1512887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2400" b="1" dirty="0">
                <a:solidFill>
                  <a:prstClr val="black"/>
                </a:solidFill>
                <a:latin typeface="Arial Rounded MT Bold" pitchFamily="34" charset="0"/>
              </a:rPr>
              <a:t>Flujo de electrones en las oxido-reducciones biológicas</a:t>
            </a:r>
            <a:endParaRPr lang="es-AR" sz="2400" b="1" dirty="0">
              <a:solidFill>
                <a:prstClr val="black"/>
              </a:solidFill>
              <a:latin typeface="Arial Rounded MT Bold" pitchFamily="34" charset="0"/>
            </a:endParaRPr>
          </a:p>
        </p:txBody>
      </p:sp>
      <p:pic>
        <p:nvPicPr>
          <p:cNvPr id="16388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2214554"/>
            <a:ext cx="7812088" cy="4483100"/>
          </a:xfrm>
          <a:prstGeom prst="rect">
            <a:avLst/>
          </a:prstGeom>
          <a:noFill/>
          <a:ln w="57150">
            <a:solidFill>
              <a:srgbClr val="80008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1 Rectángulo"/>
          <p:cNvSpPr>
            <a:spLocks noChangeArrowheads="1"/>
          </p:cNvSpPr>
          <p:nvPr/>
        </p:nvSpPr>
        <p:spPr bwMode="auto">
          <a:xfrm>
            <a:off x="2700338" y="549275"/>
            <a:ext cx="3581400" cy="52228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AR" sz="2800" b="1">
                <a:solidFill>
                  <a:srgbClr val="000000"/>
                </a:solidFill>
                <a:latin typeface="Arial Rounded MT Bold" pitchFamily="34" charset="0"/>
              </a:rPr>
              <a:t>LA MITOCONDRIA </a:t>
            </a:r>
          </a:p>
        </p:txBody>
      </p:sp>
      <p:sp>
        <p:nvSpPr>
          <p:cNvPr id="20483" name="2 Rectángulo"/>
          <p:cNvSpPr>
            <a:spLocks noChangeArrowheads="1"/>
          </p:cNvSpPr>
          <p:nvPr/>
        </p:nvSpPr>
        <p:spPr bwMode="auto">
          <a:xfrm>
            <a:off x="928662" y="1225689"/>
            <a:ext cx="7632700" cy="5632311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es-AR" sz="2400" b="1" u="sng" dirty="0">
                <a:solidFill>
                  <a:srgbClr val="000000"/>
                </a:solidFill>
                <a:latin typeface="Arial Rounded MT Bold" pitchFamily="34" charset="0"/>
              </a:rPr>
              <a:t>FÁBRICA DE ENERGÍA CELULAR</a:t>
            </a:r>
            <a:br>
              <a:rPr lang="es-AR" sz="2400" b="1" u="sng" dirty="0">
                <a:solidFill>
                  <a:srgbClr val="000000"/>
                </a:solidFill>
                <a:latin typeface="Arial Rounded MT Bold" pitchFamily="34" charset="0"/>
              </a:rPr>
            </a:br>
            <a:r>
              <a:rPr lang="es-AR" sz="2400" b="1" i="1" u="sng" dirty="0">
                <a:solidFill>
                  <a:srgbClr val="000000"/>
                </a:solidFill>
                <a:latin typeface="Arial Rounded MT Bold" pitchFamily="34" charset="0"/>
              </a:rPr>
              <a:t/>
            </a:r>
            <a:br>
              <a:rPr lang="es-AR" sz="2400" b="1" i="1" u="sng" dirty="0">
                <a:solidFill>
                  <a:srgbClr val="000000"/>
                </a:solidFill>
                <a:latin typeface="Arial Rounded MT Bold" pitchFamily="34" charset="0"/>
              </a:rPr>
            </a:br>
            <a:r>
              <a:rPr lang="es-AR" sz="2400" b="1" dirty="0">
                <a:solidFill>
                  <a:srgbClr val="000000"/>
                </a:solidFill>
                <a:latin typeface="Arial Rounded MT Bold" pitchFamily="34" charset="0"/>
              </a:rPr>
              <a:t/>
            </a:r>
            <a:br>
              <a:rPr lang="es-AR" sz="2400" b="1" dirty="0">
                <a:solidFill>
                  <a:srgbClr val="000000"/>
                </a:solidFill>
                <a:latin typeface="Arial Rounded MT Bold" pitchFamily="34" charset="0"/>
              </a:rPr>
            </a:br>
            <a:r>
              <a:rPr lang="es-AR" sz="2400" b="1" dirty="0">
                <a:solidFill>
                  <a:srgbClr val="000000"/>
                </a:solidFill>
                <a:latin typeface="Arial Rounded MT Bold" pitchFamily="34" charset="0"/>
              </a:rPr>
              <a:t>ES EL SITIO DONDE TIENEN LUGAR </a:t>
            </a:r>
          </a:p>
          <a:p>
            <a:pPr algn="ctr">
              <a:lnSpc>
                <a:spcPct val="150000"/>
              </a:lnSpc>
            </a:pPr>
            <a:r>
              <a:rPr lang="es-AR" sz="2400" b="1" dirty="0">
                <a:solidFill>
                  <a:srgbClr val="000000"/>
                </a:solidFill>
                <a:latin typeface="Arial Rounded MT Bold" pitchFamily="34" charset="0"/>
              </a:rPr>
              <a:t/>
            </a:r>
            <a:br>
              <a:rPr lang="es-AR" sz="2400" b="1" dirty="0">
                <a:solidFill>
                  <a:srgbClr val="000000"/>
                </a:solidFill>
                <a:latin typeface="Arial Rounded MT Bold" pitchFamily="34" charset="0"/>
              </a:rPr>
            </a:br>
            <a:endParaRPr lang="es-AR" sz="2400" b="1" dirty="0">
              <a:solidFill>
                <a:srgbClr val="000000"/>
              </a:solidFill>
              <a:latin typeface="Arial Rounded MT Bold" pitchFamily="34" charset="0"/>
            </a:endParaRPr>
          </a:p>
          <a:p>
            <a:pPr algn="ctr">
              <a:lnSpc>
                <a:spcPct val="150000"/>
              </a:lnSpc>
            </a:pPr>
            <a:r>
              <a:rPr lang="es-AR" sz="2400" b="1" dirty="0">
                <a:solidFill>
                  <a:srgbClr val="C00000"/>
                </a:solidFill>
                <a:latin typeface="Arial Rounded MT Bold" pitchFamily="34" charset="0"/>
              </a:rPr>
              <a:t>EL TRANSPORTE ELECTRÓNICO </a:t>
            </a:r>
            <a:endParaRPr lang="es-AR" sz="2400" b="1" dirty="0" smtClean="0">
              <a:solidFill>
                <a:srgbClr val="C00000"/>
              </a:solidFill>
              <a:latin typeface="Arial Rounded MT Bold" pitchFamily="34" charset="0"/>
            </a:endParaRPr>
          </a:p>
          <a:p>
            <a:pPr algn="ctr">
              <a:lnSpc>
                <a:spcPct val="150000"/>
              </a:lnSpc>
            </a:pPr>
            <a:r>
              <a:rPr lang="es-AR" sz="2400" b="1" dirty="0" smtClean="0">
                <a:solidFill>
                  <a:srgbClr val="C00000"/>
                </a:solidFill>
                <a:latin typeface="Arial Rounded MT Bold" pitchFamily="34" charset="0"/>
              </a:rPr>
              <a:t>Y </a:t>
            </a:r>
            <a:r>
              <a:rPr lang="es-AR" sz="2400" b="1" dirty="0">
                <a:solidFill>
                  <a:srgbClr val="C00000"/>
                </a:solidFill>
                <a:latin typeface="Arial Rounded MT Bold" pitchFamily="34" charset="0"/>
              </a:rPr>
              <a:t/>
            </a:r>
            <a:br>
              <a:rPr lang="es-AR" sz="2400" b="1" dirty="0">
                <a:solidFill>
                  <a:srgbClr val="C00000"/>
                </a:solidFill>
                <a:latin typeface="Arial Rounded MT Bold" pitchFamily="34" charset="0"/>
              </a:rPr>
            </a:br>
            <a:r>
              <a:rPr lang="es-AR" sz="2400" b="1" dirty="0">
                <a:solidFill>
                  <a:srgbClr val="C00000"/>
                </a:solidFill>
                <a:latin typeface="Arial Rounded MT Bold" pitchFamily="34" charset="0"/>
              </a:rPr>
              <a:t>LA FOSFORILACIÓN OXIDATIVA </a:t>
            </a:r>
            <a:r>
              <a:rPr lang="es-AR" sz="2400" dirty="0">
                <a:solidFill>
                  <a:srgbClr val="000000"/>
                </a:solidFill>
                <a:latin typeface="Arial Rounded MT Bold" pitchFamily="34" charset="0"/>
              </a:rPr>
              <a:t/>
            </a:r>
            <a:br>
              <a:rPr lang="es-AR" sz="2400" dirty="0">
                <a:solidFill>
                  <a:srgbClr val="000000"/>
                </a:solidFill>
                <a:latin typeface="Arial Rounded MT Bold" pitchFamily="34" charset="0"/>
              </a:rPr>
            </a:br>
            <a:endParaRPr lang="es-AR" sz="2400" dirty="0">
              <a:solidFill>
                <a:srgbClr val="000000"/>
              </a:solidFill>
              <a:latin typeface="Arial Rounded MT Bold" pitchFamily="34" charset="0"/>
            </a:endParaRPr>
          </a:p>
        </p:txBody>
      </p:sp>
      <p:sp>
        <p:nvSpPr>
          <p:cNvPr id="4" name="3 Flecha abajo"/>
          <p:cNvSpPr/>
          <p:nvPr/>
        </p:nvSpPr>
        <p:spPr>
          <a:xfrm>
            <a:off x="4572000" y="3643314"/>
            <a:ext cx="484187" cy="792162"/>
          </a:xfrm>
          <a:prstGeom prst="downArrow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>
              <a:solidFill>
                <a:prstClr val="white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docente.ucol.mx/al025826/public_html/resumen/resumen_archivos/image01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3986" y="500042"/>
            <a:ext cx="5503898" cy="3400429"/>
          </a:xfrm>
          <a:prstGeom prst="rect">
            <a:avLst/>
          </a:prstGeom>
          <a:noFill/>
        </p:spPr>
      </p:pic>
      <p:pic>
        <p:nvPicPr>
          <p:cNvPr id="4100" name="Picture 4" descr="http://www.efn.uncor.edu/dep/biologia/intrbiol/mitochon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331210" y="3929067"/>
            <a:ext cx="5800894" cy="2571768"/>
          </a:xfrm>
          <a:prstGeom prst="rect">
            <a:avLst/>
          </a:prstGeom>
          <a:noFill/>
        </p:spPr>
      </p:pic>
      <p:sp>
        <p:nvSpPr>
          <p:cNvPr id="5" name="4 CuadroTexto"/>
          <p:cNvSpPr txBox="1"/>
          <p:nvPr/>
        </p:nvSpPr>
        <p:spPr>
          <a:xfrm>
            <a:off x="6357950" y="1214422"/>
            <a:ext cx="23848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MITOCONDRIA</a:t>
            </a:r>
            <a:endParaRPr lang="es-AR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5881568" y="0"/>
            <a:ext cx="326243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b="1" dirty="0" smtClean="0">
                <a:solidFill>
                  <a:srgbClr val="C00000"/>
                </a:solidFill>
                <a:latin typeface="Comic Sans MS" pitchFamily="66" charset="0"/>
              </a:rPr>
              <a:t>¿En qué sitio celular ocurre</a:t>
            </a:r>
          </a:p>
          <a:p>
            <a:r>
              <a:rPr lang="es-ES_tradnl" b="1" dirty="0" smtClean="0">
                <a:solidFill>
                  <a:srgbClr val="C00000"/>
                </a:solidFill>
                <a:latin typeface="Comic Sans MS" pitchFamily="66" charset="0"/>
              </a:rPr>
              <a:t> la Cadena Respiratoria?</a:t>
            </a:r>
            <a:endParaRPr lang="es-AR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2714612" y="6286520"/>
            <a:ext cx="10406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dirty="0" smtClean="0"/>
              <a:t>Esquema</a:t>
            </a:r>
            <a:endParaRPr lang="es-AR" dirty="0"/>
          </a:p>
        </p:txBody>
      </p:sp>
      <p:sp>
        <p:nvSpPr>
          <p:cNvPr id="8" name="7 CuadroTexto"/>
          <p:cNvSpPr txBox="1"/>
          <p:nvPr/>
        </p:nvSpPr>
        <p:spPr>
          <a:xfrm>
            <a:off x="857224" y="3857628"/>
            <a:ext cx="264320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600" dirty="0" smtClean="0"/>
              <a:t>Microfotografía electrónica</a:t>
            </a:r>
            <a:endParaRPr lang="es-AR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7" y="0"/>
            <a:ext cx="534250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4 Rectángulo"/>
          <p:cNvSpPr>
            <a:spLocks noChangeArrowheads="1"/>
          </p:cNvSpPr>
          <p:nvPr/>
        </p:nvSpPr>
        <p:spPr bwMode="auto">
          <a:xfrm>
            <a:off x="6429388" y="6072206"/>
            <a:ext cx="2071849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ES" sz="1200" b="1" dirty="0" err="1">
                <a:latin typeface="Calibri" pitchFamily="34" charset="0"/>
              </a:rPr>
              <a:t>Lehninger</a:t>
            </a:r>
            <a:r>
              <a:rPr lang="es-ES" sz="1200" b="1" dirty="0">
                <a:latin typeface="Calibri" pitchFamily="34" charset="0"/>
              </a:rPr>
              <a:t> A. L., 4ª </a:t>
            </a:r>
            <a:r>
              <a:rPr lang="es-ES" sz="1200" b="1" dirty="0" err="1">
                <a:latin typeface="Calibri" pitchFamily="34" charset="0"/>
              </a:rPr>
              <a:t>Edic</a:t>
            </a:r>
            <a:r>
              <a:rPr lang="es-ES" sz="1200" b="1" dirty="0">
                <a:latin typeface="Calibri" pitchFamily="34" charset="0"/>
              </a:rPr>
              <a:t>. </a:t>
            </a:r>
            <a:r>
              <a:rPr lang="es-ES" sz="1200" b="1" dirty="0" smtClean="0">
                <a:latin typeface="Calibri" pitchFamily="34" charset="0"/>
              </a:rPr>
              <a:t> 2007</a:t>
            </a:r>
            <a:endParaRPr lang="es-ES" sz="1200" b="1" dirty="0">
              <a:latin typeface="Calibri" pitchFamily="34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5929322" y="4572008"/>
            <a:ext cx="251870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_tradnl" sz="2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Anatomía bioquímica </a:t>
            </a:r>
          </a:p>
          <a:p>
            <a:pPr algn="ctr"/>
            <a:r>
              <a:rPr lang="es-ES_tradnl" sz="2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 la</a:t>
            </a:r>
          </a:p>
          <a:p>
            <a:pPr algn="ctr"/>
            <a:r>
              <a:rPr lang="es-ES_tradnl" sz="2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Mitocondria</a:t>
            </a:r>
            <a:endParaRPr lang="es-AR" sz="2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060450" y="188913"/>
            <a:ext cx="8226458" cy="686341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CADENA DE TRANSPORTE </a:t>
            </a:r>
            <a:r>
              <a:rPr lang="es-ES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ELECTRÓNICO</a:t>
            </a:r>
            <a:endParaRPr lang="es-ES" sz="2400" b="1" dirty="0">
              <a:solidFill>
                <a:prstClr val="black"/>
              </a:solidFill>
              <a:latin typeface="Comic Sans MS" pitchFamily="66" charset="0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sz="2400" b="1" dirty="0" smtClean="0">
                <a:solidFill>
                  <a:srgbClr val="C00000"/>
                </a:solidFill>
                <a:latin typeface="Comic Sans MS" pitchFamily="66" charset="0"/>
              </a:rPr>
              <a:t>Cadena Respiratoria o Cadena de Transporte Electrónico: </a:t>
            </a:r>
            <a:r>
              <a:rPr lang="es-ES" sz="2400" b="1" dirty="0" smtClean="0">
                <a:solidFill>
                  <a:prstClr val="black"/>
                </a:solidFill>
                <a:latin typeface="Comic Sans MS" pitchFamily="66" charset="0"/>
              </a:rPr>
              <a:t>Grupos de moléculas aceptores de hidrógeno y/o e</a:t>
            </a:r>
            <a:r>
              <a:rPr lang="es-ES" sz="2400" b="1" baseline="30000" dirty="0" smtClean="0">
                <a:solidFill>
                  <a:prstClr val="black"/>
                </a:solidFill>
                <a:latin typeface="Comic Sans MS" pitchFamily="66" charset="0"/>
              </a:rPr>
              <a:t>-</a:t>
            </a:r>
            <a:r>
              <a:rPr lang="es-ES" sz="2400" b="1" dirty="0" smtClean="0">
                <a:solidFill>
                  <a:prstClr val="black"/>
                </a:solidFill>
                <a:latin typeface="Comic Sans MS" pitchFamily="66" charset="0"/>
              </a:rPr>
              <a:t> (H y e</a:t>
            </a:r>
            <a:r>
              <a:rPr lang="es-ES" sz="2400" b="1" baseline="30000" dirty="0" smtClean="0">
                <a:solidFill>
                  <a:prstClr val="black"/>
                </a:solidFill>
                <a:latin typeface="Comic Sans MS" pitchFamily="66" charset="0"/>
              </a:rPr>
              <a:t>-</a:t>
            </a:r>
            <a:r>
              <a:rPr lang="es-ES" sz="2400" b="1" dirty="0" smtClean="0">
                <a:solidFill>
                  <a:prstClr val="black"/>
                </a:solidFill>
                <a:latin typeface="Comic Sans MS" pitchFamily="66" charset="0"/>
              </a:rPr>
              <a:t> : “Equivalentes de Reducción”) dispuestos en </a:t>
            </a:r>
            <a:r>
              <a:rPr lang="es-ES" sz="2400" b="1" dirty="0">
                <a:solidFill>
                  <a:prstClr val="black"/>
                </a:solidFill>
                <a:latin typeface="Comic Sans MS" pitchFamily="66" charset="0"/>
              </a:rPr>
              <a:t>la membrana mitocondrial </a:t>
            </a:r>
            <a:r>
              <a:rPr lang="es-ES" sz="2400" b="1" dirty="0" smtClean="0">
                <a:solidFill>
                  <a:prstClr val="black"/>
                </a:solidFill>
                <a:latin typeface="Comic Sans MS" pitchFamily="66" charset="0"/>
              </a:rPr>
              <a:t>interna.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endParaRPr lang="es-ES" sz="2400" b="1" dirty="0">
              <a:solidFill>
                <a:prstClr val="black"/>
              </a:solidFill>
              <a:latin typeface="Comic Sans MS" pitchFamily="66" charset="0"/>
            </a:endParaRPr>
          </a:p>
          <a:p>
            <a:pPr marL="342900" indent="-342900">
              <a:buFont typeface="Arial" pitchFamily="34" charset="0"/>
              <a:buChar char="•"/>
              <a:defRPr/>
            </a:pPr>
            <a:r>
              <a:rPr lang="es-ES" sz="2400" b="1" dirty="0" smtClean="0">
                <a:solidFill>
                  <a:prstClr val="black"/>
                </a:solidFill>
                <a:latin typeface="Comic Sans MS" pitchFamily="66" charset="0"/>
              </a:rPr>
              <a:t>Los componentes actúan secuencialmente en orden creciente según sus potenciales de reducción.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s-ES" sz="2400" b="1" dirty="0">
              <a:solidFill>
                <a:prstClr val="black"/>
              </a:solidFill>
              <a:latin typeface="Comic Sans MS" pitchFamily="66" charset="0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sz="2400" b="1" dirty="0">
                <a:solidFill>
                  <a:prstClr val="black"/>
                </a:solidFill>
                <a:latin typeface="Comic Sans MS" pitchFamily="66" charset="0"/>
              </a:rPr>
              <a:t>Reciben equivalentes de reducción de NADH Y FADH</a:t>
            </a:r>
            <a:r>
              <a:rPr lang="es-ES" sz="2400" b="1" baseline="-25000" dirty="0">
                <a:solidFill>
                  <a:prstClr val="black"/>
                </a:solidFill>
                <a:latin typeface="Comic Sans MS" pitchFamily="66" charset="0"/>
              </a:rPr>
              <a:t>2</a:t>
            </a:r>
            <a:r>
              <a:rPr lang="es-ES" sz="2400" b="1" dirty="0">
                <a:solidFill>
                  <a:prstClr val="black"/>
                </a:solidFill>
                <a:latin typeface="Comic Sans MS" pitchFamily="66" charset="0"/>
              </a:rPr>
              <a:t> producidos en la matriz</a:t>
            </a:r>
            <a:r>
              <a:rPr lang="es-ES" sz="2400" b="1" dirty="0" smtClean="0">
                <a:solidFill>
                  <a:prstClr val="black"/>
                </a:solidFill>
                <a:latin typeface="Comic Sans MS" pitchFamily="66" charset="0"/>
              </a:rPr>
              <a:t>.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s-ES" sz="2400" b="1" dirty="0">
              <a:solidFill>
                <a:prstClr val="black"/>
              </a:solidFill>
              <a:latin typeface="Comic Sans MS" pitchFamily="66" charset="0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sz="2400" b="1" dirty="0">
                <a:solidFill>
                  <a:prstClr val="black"/>
                </a:solidFill>
                <a:latin typeface="Comic Sans MS" pitchFamily="66" charset="0"/>
              </a:rPr>
              <a:t>La energía que se libera durante la transferencia electrónica está acoplada a varios procesos endergónicos entre los que se destaca la </a:t>
            </a:r>
            <a:endParaRPr lang="es-ES" sz="2400" b="1" dirty="0" smtClean="0">
              <a:solidFill>
                <a:prstClr val="black"/>
              </a:solidFill>
              <a:latin typeface="Comic Sans MS" pitchFamily="66" charset="0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4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	síntesis </a:t>
            </a:r>
            <a:r>
              <a:rPr lang="es-ES" sz="24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de ATP</a:t>
            </a:r>
            <a:r>
              <a:rPr lang="es-ES" sz="2400" b="1" dirty="0">
                <a:solidFill>
                  <a:prstClr val="black"/>
                </a:solidFill>
                <a:latin typeface="Comic Sans MS" pitchFamily="66" charset="0"/>
              </a:rPr>
              <a:t>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s-AR" sz="2000" dirty="0">
              <a:solidFill>
                <a:prstClr val="black"/>
              </a:solidFill>
              <a:latin typeface="Arial Rounded MT Bol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1 Rectángulo"/>
          <p:cNvSpPr>
            <a:spLocks noChangeArrowheads="1"/>
          </p:cNvSpPr>
          <p:nvPr/>
        </p:nvSpPr>
        <p:spPr bwMode="auto">
          <a:xfrm>
            <a:off x="611188" y="549275"/>
            <a:ext cx="8137525" cy="600164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AR" sz="2400" b="1" u="sng" dirty="0">
                <a:solidFill>
                  <a:srgbClr val="C00000"/>
                </a:solidFill>
                <a:latin typeface="Arial Rounded MT Bold" pitchFamily="34" charset="0"/>
              </a:rPr>
              <a:t>La Cadena de Transporte de Electrones comprende dos procesos</a:t>
            </a:r>
            <a:r>
              <a:rPr lang="es-AR" sz="2400" b="1" dirty="0">
                <a:solidFill>
                  <a:srgbClr val="C00000"/>
                </a:solidFill>
                <a:latin typeface="Arial Rounded MT Bold" pitchFamily="34" charset="0"/>
              </a:rPr>
              <a:t>:</a:t>
            </a:r>
          </a:p>
          <a:p>
            <a:endParaRPr lang="es-AR" sz="2400" b="1" dirty="0">
              <a:solidFill>
                <a:srgbClr val="000000"/>
              </a:solidFill>
              <a:latin typeface="Arial Rounded MT Bold" pitchFamily="34" charset="0"/>
            </a:endParaRPr>
          </a:p>
          <a:p>
            <a:r>
              <a:rPr lang="es-AR" sz="2400" b="1" dirty="0">
                <a:solidFill>
                  <a:srgbClr val="000000"/>
                </a:solidFill>
                <a:latin typeface="Arial Rounded MT Bold" pitchFamily="34" charset="0"/>
              </a:rPr>
              <a:t>1.- Los electrones son transportados a lo largo de la membrana, de un complejo de proteínas transportadoras a otro.</a:t>
            </a:r>
          </a:p>
          <a:p>
            <a:endParaRPr lang="es-AR" sz="2400" b="1" dirty="0">
              <a:solidFill>
                <a:srgbClr val="000000"/>
              </a:solidFill>
              <a:latin typeface="Arial Rounded MT Bold" pitchFamily="34" charset="0"/>
            </a:endParaRPr>
          </a:p>
          <a:p>
            <a:r>
              <a:rPr lang="es-AR" sz="2400" b="1" dirty="0">
                <a:solidFill>
                  <a:srgbClr val="000000"/>
                </a:solidFill>
                <a:latin typeface="Arial Rounded MT Bold" pitchFamily="34" charset="0"/>
              </a:rPr>
              <a:t>2. Los protones son </a:t>
            </a:r>
            <a:r>
              <a:rPr lang="es-AR" sz="2400" b="1" dirty="0" err="1">
                <a:solidFill>
                  <a:srgbClr val="000000"/>
                </a:solidFill>
                <a:latin typeface="Arial Rounded MT Bold" pitchFamily="34" charset="0"/>
              </a:rPr>
              <a:t>translocados</a:t>
            </a:r>
            <a:r>
              <a:rPr lang="es-AR" sz="2400" b="1" dirty="0">
                <a:solidFill>
                  <a:srgbClr val="000000"/>
                </a:solidFill>
                <a:latin typeface="Arial Rounded MT Bold" pitchFamily="34" charset="0"/>
              </a:rPr>
              <a:t> a través de la membrana, desde el interior o matriz hacia el espacio </a:t>
            </a:r>
            <a:r>
              <a:rPr lang="es-AR" sz="2400" b="1" dirty="0" err="1">
                <a:solidFill>
                  <a:srgbClr val="000000"/>
                </a:solidFill>
                <a:latin typeface="Arial Rounded MT Bold" pitchFamily="34" charset="0"/>
              </a:rPr>
              <a:t>intermembrana</a:t>
            </a:r>
            <a:r>
              <a:rPr lang="es-AR" sz="2400" b="1" dirty="0">
                <a:solidFill>
                  <a:srgbClr val="000000"/>
                </a:solidFill>
                <a:latin typeface="Arial Rounded MT Bold" pitchFamily="34" charset="0"/>
              </a:rPr>
              <a:t> de la </a:t>
            </a:r>
            <a:r>
              <a:rPr lang="es-AR" sz="2400" b="1" dirty="0" smtClean="0">
                <a:solidFill>
                  <a:srgbClr val="000000"/>
                </a:solidFill>
                <a:latin typeface="Arial Rounded MT Bold" pitchFamily="34" charset="0"/>
              </a:rPr>
              <a:t>mitocondria. </a:t>
            </a:r>
          </a:p>
          <a:p>
            <a:r>
              <a:rPr lang="es-AR" sz="2400" b="1" dirty="0" smtClean="0">
                <a:solidFill>
                  <a:srgbClr val="000000"/>
                </a:solidFill>
                <a:latin typeface="Arial Rounded MT Bold" pitchFamily="34" charset="0"/>
              </a:rPr>
              <a:t>	Esto determina la formación de un </a:t>
            </a:r>
          </a:p>
          <a:p>
            <a:r>
              <a:rPr lang="es-AR" sz="2400" b="1" dirty="0" smtClean="0">
                <a:solidFill>
                  <a:srgbClr val="C00000"/>
                </a:solidFill>
                <a:latin typeface="Arial Rounded MT Bold" pitchFamily="34" charset="0"/>
              </a:rPr>
              <a:t>	gradiente </a:t>
            </a:r>
            <a:r>
              <a:rPr lang="es-AR" sz="2400" b="1" dirty="0">
                <a:solidFill>
                  <a:srgbClr val="C00000"/>
                </a:solidFill>
                <a:latin typeface="Arial Rounded MT Bold" pitchFamily="34" charset="0"/>
              </a:rPr>
              <a:t>de </a:t>
            </a:r>
            <a:r>
              <a:rPr lang="es-AR" sz="2400" b="1" dirty="0" smtClean="0">
                <a:solidFill>
                  <a:srgbClr val="C00000"/>
                </a:solidFill>
                <a:latin typeface="Arial Rounded MT Bold" pitchFamily="34" charset="0"/>
              </a:rPr>
              <a:t>protones.</a:t>
            </a:r>
            <a:endParaRPr lang="es-AR" sz="2400" b="1" dirty="0">
              <a:solidFill>
                <a:srgbClr val="C00000"/>
              </a:solidFill>
              <a:latin typeface="Arial Rounded MT Bold" pitchFamily="34" charset="0"/>
            </a:endParaRPr>
          </a:p>
          <a:p>
            <a:pPr algn="ctr"/>
            <a:endParaRPr lang="es-AR" sz="2400" b="1" dirty="0">
              <a:solidFill>
                <a:srgbClr val="000000"/>
              </a:solidFill>
              <a:latin typeface="Arial Rounded MT Bold" pitchFamily="34" charset="0"/>
            </a:endParaRPr>
          </a:p>
          <a:p>
            <a:pPr algn="ctr"/>
            <a:r>
              <a:rPr lang="es-AR" sz="2400" b="1" dirty="0">
                <a:solidFill>
                  <a:srgbClr val="000000"/>
                </a:solidFill>
                <a:latin typeface="Arial Rounded MT Bold" pitchFamily="34" charset="0"/>
              </a:rPr>
              <a:t>El </a:t>
            </a:r>
            <a:r>
              <a:rPr lang="es-AR" sz="2400" b="1" dirty="0">
                <a:solidFill>
                  <a:srgbClr val="C00000"/>
                </a:solidFill>
                <a:latin typeface="Arial Rounded MT Bold" pitchFamily="34" charset="0"/>
              </a:rPr>
              <a:t>oxígeno es el aceptor terminal del electrón</a:t>
            </a:r>
            <a:r>
              <a:rPr lang="es-AR" sz="2400" b="1" dirty="0">
                <a:solidFill>
                  <a:srgbClr val="000000"/>
                </a:solidFill>
                <a:latin typeface="Arial Rounded MT Bold" pitchFamily="34" charset="0"/>
              </a:rPr>
              <a:t>, combinándose con electrones e iones H</a:t>
            </a:r>
            <a:r>
              <a:rPr lang="es-AR" sz="2400" b="1" baseline="30000" dirty="0" smtClean="0">
                <a:solidFill>
                  <a:srgbClr val="000000"/>
                </a:solidFill>
                <a:latin typeface="Arial Rounded MT Bold" pitchFamily="34" charset="0"/>
              </a:rPr>
              <a:t>+</a:t>
            </a:r>
          </a:p>
          <a:p>
            <a:pPr algn="ctr"/>
            <a:r>
              <a:rPr lang="es-AR" sz="2400" b="1" dirty="0" smtClean="0">
                <a:solidFill>
                  <a:srgbClr val="000000"/>
                </a:solidFill>
                <a:latin typeface="Arial Rounded MT Bold" pitchFamily="34" charset="0"/>
              </a:rPr>
              <a:t> </a:t>
            </a:r>
            <a:r>
              <a:rPr lang="es-AR" sz="2400" b="1" dirty="0">
                <a:solidFill>
                  <a:srgbClr val="000000"/>
                </a:solidFill>
                <a:latin typeface="Arial Rounded MT Bold" pitchFamily="34" charset="0"/>
              </a:rPr>
              <a:t>para producir agua.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8229600" cy="1143000"/>
          </a:xfrm>
          <a:gradFill rotWithShape="1">
            <a:gsLst>
              <a:gs pos="0">
                <a:srgbClr val="717413"/>
              </a:gs>
              <a:gs pos="50000">
                <a:srgbClr val="F5FA28"/>
              </a:gs>
              <a:gs pos="100000">
                <a:srgbClr val="717413"/>
              </a:gs>
            </a:gsLst>
            <a:lin ang="5400000" scaled="1"/>
          </a:gradFill>
          <a:ln>
            <a:solidFill>
              <a:schemeClr val="tx1"/>
            </a:solidFill>
          </a:ln>
        </p:spPr>
        <p:txBody>
          <a:bodyPr/>
          <a:lstStyle/>
          <a:p>
            <a:pPr eaLnBrk="1" hangingPunct="1"/>
            <a:r>
              <a:rPr lang="es-ES" sz="3200" b="1" smtClean="0"/>
              <a:t>COMPONENTES DE LA CADENA DE TRANSPORTE ELECTRONICO</a:t>
            </a:r>
          </a:p>
        </p:txBody>
      </p:sp>
      <p:sp>
        <p:nvSpPr>
          <p:cNvPr id="1116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24013"/>
            <a:ext cx="8229600" cy="4525962"/>
          </a:xfrm>
          <a:solidFill>
            <a:srgbClr val="DDDDDD"/>
          </a:solidFill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s-ES" sz="2400" b="1" dirty="0" smtClean="0">
                <a:solidFill>
                  <a:srgbClr val="C00000"/>
                </a:solidFill>
              </a:rPr>
              <a:t>FLAVOPROTEINAS</a:t>
            </a:r>
            <a:r>
              <a:rPr lang="es-ES" sz="2400" dirty="0" smtClean="0"/>
              <a:t>: FMN o FAD: Transportan 2 e</a:t>
            </a:r>
            <a:r>
              <a:rPr lang="es-ES" sz="2400" baseline="30000" dirty="0" smtClean="0"/>
              <a:t>- </a:t>
            </a:r>
            <a:r>
              <a:rPr lang="es-ES" sz="2400" dirty="0" smtClean="0"/>
              <a:t>y 2 H</a:t>
            </a:r>
            <a:r>
              <a:rPr lang="es-ES" sz="2400" baseline="30000" dirty="0" smtClean="0"/>
              <a:t>+</a:t>
            </a:r>
            <a:endParaRPr lang="es-ES" sz="2400" dirty="0" smtClean="0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s-ES" sz="2400" dirty="0" smtClean="0"/>
          </a:p>
          <a:p>
            <a:pPr eaLnBrk="1" hangingPunct="1">
              <a:lnSpc>
                <a:spcPct val="90000"/>
              </a:lnSpc>
            </a:pPr>
            <a:r>
              <a:rPr lang="es-ES" sz="2400" b="1" dirty="0" smtClean="0">
                <a:solidFill>
                  <a:srgbClr val="C00000"/>
                </a:solidFill>
              </a:rPr>
              <a:t>PROTEINAS FERROSULFURADAS</a:t>
            </a:r>
            <a:r>
              <a:rPr lang="es-ES" sz="2400" dirty="0" smtClean="0"/>
              <a:t>: Transportan e</a:t>
            </a:r>
            <a:r>
              <a:rPr lang="es-ES" sz="2400" baseline="30000" dirty="0" smtClean="0"/>
              <a:t>- </a:t>
            </a:r>
            <a:r>
              <a:rPr lang="es-ES" sz="2400" dirty="0" smtClean="0"/>
              <a:t>(Fe</a:t>
            </a:r>
            <a:r>
              <a:rPr lang="es-ES" sz="2400" baseline="30000" dirty="0" smtClean="0"/>
              <a:t>+++     </a:t>
            </a:r>
            <a:r>
              <a:rPr lang="es-ES" sz="2400" dirty="0" smtClean="0"/>
              <a:t>Fe</a:t>
            </a:r>
            <a:r>
              <a:rPr lang="es-ES" sz="2400" baseline="30000" dirty="0" smtClean="0"/>
              <a:t>++)</a:t>
            </a:r>
          </a:p>
          <a:p>
            <a:pPr eaLnBrk="1" hangingPunct="1">
              <a:lnSpc>
                <a:spcPct val="90000"/>
              </a:lnSpc>
            </a:pPr>
            <a:endParaRPr lang="es-ES" sz="2400" dirty="0" smtClean="0"/>
          </a:p>
          <a:p>
            <a:pPr eaLnBrk="1" hangingPunct="1">
              <a:lnSpc>
                <a:spcPct val="90000"/>
              </a:lnSpc>
            </a:pPr>
            <a:r>
              <a:rPr lang="es-ES" sz="2400" b="1" dirty="0" smtClean="0">
                <a:solidFill>
                  <a:srgbClr val="C00000"/>
                </a:solidFill>
              </a:rPr>
              <a:t>COENZIMA Q o UBIQUINONA</a:t>
            </a:r>
            <a:r>
              <a:rPr lang="es-ES" sz="2400" dirty="0" smtClean="0">
                <a:solidFill>
                  <a:srgbClr val="C00000"/>
                </a:solidFill>
              </a:rPr>
              <a:t>: </a:t>
            </a:r>
            <a:r>
              <a:rPr lang="es-ES" sz="2400" dirty="0" err="1" smtClean="0"/>
              <a:t>Quinona</a:t>
            </a:r>
            <a:r>
              <a:rPr lang="es-ES" sz="2400" dirty="0" smtClean="0"/>
              <a:t> </a:t>
            </a:r>
            <a:r>
              <a:rPr lang="es-ES" sz="2400" dirty="0" err="1" smtClean="0"/>
              <a:t>isoprenoide</a:t>
            </a:r>
            <a:r>
              <a:rPr lang="es-ES" sz="2400" dirty="0" smtClean="0"/>
              <a:t> </a:t>
            </a:r>
            <a:r>
              <a:rPr lang="es-ES" sz="2400" b="1" dirty="0" smtClean="0"/>
              <a:t>no proteica</a:t>
            </a:r>
            <a:r>
              <a:rPr lang="es-ES" sz="2400" dirty="0" smtClean="0"/>
              <a:t>. Transporta 1 e</a:t>
            </a:r>
            <a:r>
              <a:rPr lang="es-ES" sz="2400" baseline="30000" dirty="0" smtClean="0"/>
              <a:t>-</a:t>
            </a:r>
            <a:r>
              <a:rPr lang="es-ES" sz="2400" dirty="0" smtClean="0"/>
              <a:t> y libera  2 H</a:t>
            </a:r>
            <a:r>
              <a:rPr lang="es-ES" sz="2400" baseline="30000" dirty="0" smtClean="0"/>
              <a:t>+</a:t>
            </a:r>
            <a:r>
              <a:rPr lang="es-ES" sz="2400" dirty="0" smtClean="0"/>
              <a:t>. </a:t>
            </a:r>
          </a:p>
          <a:p>
            <a:pPr eaLnBrk="1" hangingPunct="1">
              <a:lnSpc>
                <a:spcPct val="90000"/>
              </a:lnSpc>
            </a:pPr>
            <a:endParaRPr lang="es-ES" sz="2400" baseline="30000" dirty="0" smtClean="0"/>
          </a:p>
          <a:p>
            <a:pPr eaLnBrk="1" hangingPunct="1">
              <a:lnSpc>
                <a:spcPct val="90000"/>
              </a:lnSpc>
            </a:pPr>
            <a:r>
              <a:rPr lang="es-ES" sz="2400" b="1" dirty="0" smtClean="0">
                <a:solidFill>
                  <a:srgbClr val="C00000"/>
                </a:solidFill>
              </a:rPr>
              <a:t>CITOCROMOS</a:t>
            </a:r>
            <a:r>
              <a:rPr lang="es-ES" sz="2400" dirty="0" smtClean="0">
                <a:solidFill>
                  <a:srgbClr val="C00000"/>
                </a:solidFill>
              </a:rPr>
              <a:t> b, c, c</a:t>
            </a:r>
            <a:r>
              <a:rPr lang="es-ES" sz="2400" baseline="-25000" dirty="0" smtClean="0">
                <a:solidFill>
                  <a:srgbClr val="C00000"/>
                </a:solidFill>
              </a:rPr>
              <a:t>1</a:t>
            </a:r>
            <a:r>
              <a:rPr lang="es-ES" sz="2400" dirty="0" smtClean="0">
                <a:solidFill>
                  <a:srgbClr val="C00000"/>
                </a:solidFill>
              </a:rPr>
              <a:t>, a, a</a:t>
            </a:r>
            <a:r>
              <a:rPr lang="es-ES" sz="2400" baseline="-25000" dirty="0" smtClean="0">
                <a:solidFill>
                  <a:srgbClr val="C00000"/>
                </a:solidFill>
              </a:rPr>
              <a:t>3</a:t>
            </a:r>
            <a:r>
              <a:rPr lang="es-ES" sz="2400" dirty="0" smtClean="0"/>
              <a:t>: </a:t>
            </a:r>
            <a:r>
              <a:rPr lang="es-ES" sz="2400" b="1" dirty="0" smtClean="0"/>
              <a:t>Proteínas</a:t>
            </a:r>
            <a:r>
              <a:rPr lang="es-ES" sz="2400" dirty="0" smtClean="0"/>
              <a:t> que contienen un </a:t>
            </a:r>
            <a:r>
              <a:rPr lang="es-ES" sz="2400" b="1" dirty="0" smtClean="0"/>
              <a:t>grupo</a:t>
            </a:r>
            <a:r>
              <a:rPr lang="es-ES" sz="2400" dirty="0" smtClean="0"/>
              <a:t> </a:t>
            </a:r>
            <a:r>
              <a:rPr lang="es-ES" sz="2400" b="1" dirty="0" err="1" smtClean="0"/>
              <a:t>hemo</a:t>
            </a:r>
            <a:r>
              <a:rPr lang="es-ES" sz="2400" dirty="0" smtClean="0"/>
              <a:t>. Transportan 1 e</a:t>
            </a:r>
            <a:r>
              <a:rPr lang="es-ES" sz="2400" baseline="30000" dirty="0" smtClean="0"/>
              <a:t>-</a:t>
            </a:r>
            <a:endParaRPr lang="es-ES" sz="2400" dirty="0" smtClean="0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s-ES" sz="2400" dirty="0" smtClean="0"/>
          </a:p>
        </p:txBody>
      </p:sp>
      <p:sp>
        <p:nvSpPr>
          <p:cNvPr id="111620" name="Line 4"/>
          <p:cNvSpPr>
            <a:spLocks noChangeShapeType="1"/>
          </p:cNvSpPr>
          <p:nvPr/>
        </p:nvSpPr>
        <p:spPr bwMode="auto">
          <a:xfrm>
            <a:off x="7286644" y="2714620"/>
            <a:ext cx="431800" cy="15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A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16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16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11161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111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1116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1116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" dur="500"/>
                                        <p:tgtEl>
                                          <p:spTgt spid="1116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6" dur="500"/>
                                        <p:tgtEl>
                                          <p:spTgt spid="1116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1618" grpId="0" animBg="1"/>
      <p:bldP spid="111619" grpId="0" build="p" animBg="1"/>
      <p:bldP spid="111620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8" name="Rectangle 4"/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8229600" cy="1143000"/>
          </a:xfrm>
          <a:gradFill rotWithShape="1">
            <a:gsLst>
              <a:gs pos="0">
                <a:srgbClr val="717413"/>
              </a:gs>
              <a:gs pos="50000">
                <a:srgbClr val="F5FA28"/>
              </a:gs>
              <a:gs pos="100000">
                <a:srgbClr val="717413"/>
              </a:gs>
            </a:gsLst>
            <a:lin ang="5400000" scaled="1"/>
          </a:gradFill>
          <a:ln>
            <a:solidFill>
              <a:schemeClr val="tx1"/>
            </a:solidFill>
          </a:ln>
        </p:spPr>
        <p:txBody>
          <a:bodyPr/>
          <a:lstStyle/>
          <a:p>
            <a:pPr eaLnBrk="1" hangingPunct="1"/>
            <a:r>
              <a:rPr lang="es-ES" sz="3200" b="1" dirty="0" smtClean="0"/>
              <a:t>Componentes de la </a:t>
            </a:r>
            <a:br>
              <a:rPr lang="es-ES" sz="3200" b="1" dirty="0" smtClean="0"/>
            </a:br>
            <a:r>
              <a:rPr lang="es-ES" sz="3200" b="1" dirty="0" smtClean="0"/>
              <a:t>Cadena de transporte electrónico</a:t>
            </a:r>
          </a:p>
        </p:txBody>
      </p:sp>
      <p:sp>
        <p:nvSpPr>
          <p:cNvPr id="67591" name="Text Box 7"/>
          <p:cNvSpPr txBox="1">
            <a:spLocks noChangeArrowheads="1"/>
          </p:cNvSpPr>
          <p:nvPr/>
        </p:nvSpPr>
        <p:spPr bwMode="auto">
          <a:xfrm>
            <a:off x="395288" y="1557338"/>
            <a:ext cx="8424862" cy="5226050"/>
          </a:xfrm>
          <a:prstGeom prst="rect">
            <a:avLst/>
          </a:prstGeom>
          <a:solidFill>
            <a:srgbClr val="F8FB6D"/>
          </a:solidFill>
          <a:ln w="9525">
            <a:solidFill>
              <a:srgbClr val="3399FF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2800" b="1">
                <a:solidFill>
                  <a:srgbClr val="0000FF"/>
                </a:solidFill>
              </a:rPr>
              <a:t> </a:t>
            </a:r>
            <a:r>
              <a:rPr lang="es-ES" sz="2800" b="1" u="sng"/>
              <a:t>Complejo enzimático</a:t>
            </a:r>
            <a:r>
              <a:rPr lang="es-ES" sz="2800" b="1"/>
              <a:t>            </a:t>
            </a:r>
            <a:r>
              <a:rPr lang="es-ES" sz="2800" b="1" u="sng"/>
              <a:t>Grupos  prostéticos</a:t>
            </a:r>
          </a:p>
          <a:p>
            <a:endParaRPr lang="es-ES" sz="2800" b="1"/>
          </a:p>
          <a:p>
            <a:r>
              <a:rPr lang="es-ES" sz="2800" b="1">
                <a:solidFill>
                  <a:srgbClr val="0000FF"/>
                </a:solidFill>
              </a:rPr>
              <a:t>Complejo I (NADH deshidrogenasa) 	FMN, FeS</a:t>
            </a:r>
          </a:p>
          <a:p>
            <a:endParaRPr lang="es-ES" sz="2800" b="1">
              <a:solidFill>
                <a:srgbClr val="0000FF"/>
              </a:solidFill>
            </a:endParaRPr>
          </a:p>
          <a:p>
            <a:r>
              <a:rPr lang="es-ES" sz="2800" b="1">
                <a:solidFill>
                  <a:srgbClr val="0000FF"/>
                </a:solidFill>
              </a:rPr>
              <a:t>Complejo II(succinato deshidrogenasa) FAD,FeS</a:t>
            </a:r>
          </a:p>
          <a:p>
            <a:endParaRPr lang="es-ES" sz="2800" b="1">
              <a:solidFill>
                <a:srgbClr val="0000FF"/>
              </a:solidFill>
            </a:endParaRPr>
          </a:p>
          <a:p>
            <a:r>
              <a:rPr lang="es-ES" sz="2800" b="1">
                <a:solidFill>
                  <a:srgbClr val="0000FF"/>
                </a:solidFill>
              </a:rPr>
              <a:t>Complejo III (citocromo bc</a:t>
            </a:r>
            <a:r>
              <a:rPr lang="es-ES" sz="2800" b="1" baseline="-25000">
                <a:solidFill>
                  <a:srgbClr val="0000FF"/>
                </a:solidFill>
              </a:rPr>
              <a:t>1</a:t>
            </a:r>
            <a:r>
              <a:rPr lang="es-ES" sz="2800" b="1">
                <a:solidFill>
                  <a:srgbClr val="0000FF"/>
                </a:solidFill>
              </a:rPr>
              <a:t>)             Hemo, FeS</a:t>
            </a:r>
          </a:p>
          <a:p>
            <a:endParaRPr lang="es-ES" sz="2800" b="1">
              <a:solidFill>
                <a:srgbClr val="0000FF"/>
              </a:solidFill>
            </a:endParaRPr>
          </a:p>
          <a:p>
            <a:r>
              <a:rPr lang="es-ES" sz="2800" b="1">
                <a:solidFill>
                  <a:srgbClr val="0000FF"/>
                </a:solidFill>
              </a:rPr>
              <a:t>Citocromo c                                          Hemo</a:t>
            </a:r>
          </a:p>
          <a:p>
            <a:endParaRPr lang="es-ES" sz="2800" b="1">
              <a:solidFill>
                <a:srgbClr val="0000FF"/>
              </a:solidFill>
            </a:endParaRPr>
          </a:p>
          <a:p>
            <a:r>
              <a:rPr lang="es-ES" sz="2800" b="1">
                <a:solidFill>
                  <a:srgbClr val="0000FF"/>
                </a:solidFill>
              </a:rPr>
              <a:t>Complejo IV (citocromo oxidasa) Hemo, Cu</a:t>
            </a:r>
          </a:p>
          <a:p>
            <a:r>
              <a:rPr lang="es-ES" sz="2800" b="1">
                <a:solidFill>
                  <a:srgbClr val="0000FF"/>
                </a:solidFill>
              </a:rPr>
              <a:t>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75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75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675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588" grpId="0" animBg="1"/>
      <p:bldP spid="67591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Imagen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692150"/>
            <a:ext cx="864235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2 CuadroTexto"/>
          <p:cNvSpPr txBox="1"/>
          <p:nvPr/>
        </p:nvSpPr>
        <p:spPr>
          <a:xfrm>
            <a:off x="0" y="0"/>
            <a:ext cx="914865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_tradnl" sz="2400" dirty="0" smtClean="0">
                <a:solidFill>
                  <a:srgbClr val="C00000"/>
                </a:solidFill>
                <a:latin typeface="Aharoni" pitchFamily="2" charset="-79"/>
                <a:cs typeface="Aharoni" pitchFamily="2" charset="-79"/>
              </a:rPr>
              <a:t>Ordenamiento de los componentes de la Cadena Respiratoria</a:t>
            </a:r>
          </a:p>
          <a:p>
            <a:pPr algn="ctr"/>
            <a:r>
              <a:rPr lang="es-ES_tradnl" sz="2400" dirty="0" smtClean="0">
                <a:solidFill>
                  <a:srgbClr val="C00000"/>
                </a:solidFill>
                <a:latin typeface="Aharoni" pitchFamily="2" charset="-79"/>
                <a:cs typeface="Aharoni" pitchFamily="2" charset="-79"/>
              </a:rPr>
              <a:t>Complejos</a:t>
            </a:r>
            <a:endParaRPr lang="es-AR" sz="2400" dirty="0">
              <a:solidFill>
                <a:srgbClr val="C00000"/>
              </a:solidFill>
              <a:latin typeface="Aharoni" pitchFamily="2" charset="-79"/>
              <a:cs typeface="Aharoni" pitchFamily="2" charset="-79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://lamula.pe/media/uploads/789d4548d685473cae57d136b537bf3a.jpg"/>
          <p:cNvPicPr>
            <a:picLocks noChangeAspect="1" noChangeArrowheads="1"/>
          </p:cNvPicPr>
          <p:nvPr/>
        </p:nvPicPr>
        <p:blipFill>
          <a:blip r:embed="rId2">
            <a:lum bright="59000" contrast="31000"/>
          </a:blip>
          <a:srcRect/>
          <a:stretch>
            <a:fillRect/>
          </a:stretch>
        </p:blipFill>
        <p:spPr bwMode="auto">
          <a:xfrm>
            <a:off x="0" y="617725"/>
            <a:ext cx="9144000" cy="5993547"/>
          </a:xfrm>
          <a:prstGeom prst="rect">
            <a:avLst/>
          </a:prstGeom>
          <a:noFill/>
        </p:spPr>
      </p:pic>
      <p:sp>
        <p:nvSpPr>
          <p:cNvPr id="4" name="3 Rectángulo"/>
          <p:cNvSpPr/>
          <p:nvPr/>
        </p:nvSpPr>
        <p:spPr>
          <a:xfrm>
            <a:off x="214282" y="0"/>
            <a:ext cx="892971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_tradnl" sz="1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LIC. </a:t>
            </a:r>
            <a:r>
              <a:rPr lang="es-ES_tradnl" sz="1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CS. BIOLÓGICAS – PROF. BIOLOGÍA – LIC. BIOTECNOLOGÍA</a:t>
            </a:r>
            <a:r>
              <a:rPr lang="es-ES_tradnl" sz="1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  <a:r>
              <a:rPr lang="es-ES_tradnl" sz="1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</a:t>
            </a:r>
            <a:r>
              <a:rPr lang="es-ES_tradnl" sz="1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  <a:r>
              <a:rPr lang="es-ES_tradnl" sz="1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QCA</a:t>
            </a:r>
            <a:r>
              <a:rPr lang="es-ES_tradnl" sz="1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BIOLÓGICA</a:t>
            </a:r>
            <a:endParaRPr lang="es-AR" sz="1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357158" y="738356"/>
            <a:ext cx="807249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AR" sz="20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PROGRAMA ANALITICO Y/O DE EXAMEN</a:t>
            </a:r>
          </a:p>
          <a:p>
            <a:pPr algn="ctr"/>
            <a:r>
              <a:rPr lang="es-AR" sz="20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 </a:t>
            </a:r>
            <a:r>
              <a:rPr lang="es-AR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s-AR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</a:br>
            <a:endParaRPr lang="es-AR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3 CuadroTexto"/>
          <p:cNvSpPr txBox="1">
            <a:spLocks noChangeArrowheads="1"/>
          </p:cNvSpPr>
          <p:nvPr/>
        </p:nvSpPr>
        <p:spPr bwMode="auto">
          <a:xfrm>
            <a:off x="0" y="1214422"/>
            <a:ext cx="9072563" cy="5909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AR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BOLILLA 2: </a:t>
            </a:r>
            <a:endParaRPr lang="es-AR" b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endParaRPr lang="es-AR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r>
              <a:rPr lang="es-AR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Oxidaciones biológicas</a:t>
            </a:r>
          </a:p>
          <a:p>
            <a:r>
              <a:rPr lang="es-AR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Transporte </a:t>
            </a:r>
            <a:r>
              <a:rPr lang="es-AR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electrónico mitocondrial.</a:t>
            </a:r>
            <a:r>
              <a:rPr lang="es-AR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AR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Cadena respiratoria, localización, </a:t>
            </a:r>
            <a:r>
              <a:rPr lang="es-AR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c</a:t>
            </a:r>
            <a:r>
              <a:rPr lang="es-AR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omponentes.  Inhibidores del transporte electrónico. </a:t>
            </a:r>
            <a:r>
              <a:rPr lang="es-AR" b="1" dirty="0" err="1" smtClean="0">
                <a:latin typeface="Arial" pitchFamily="34" charset="0"/>
                <a:cs typeface="Arial" pitchFamily="34" charset="0"/>
              </a:rPr>
              <a:t>Fosforilación</a:t>
            </a:r>
            <a:r>
              <a:rPr lang="es-AR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AR" b="1" dirty="0" err="1" smtClean="0">
                <a:latin typeface="Arial" pitchFamily="34" charset="0"/>
                <a:cs typeface="Arial" pitchFamily="34" charset="0"/>
              </a:rPr>
              <a:t>oxidativa</a:t>
            </a:r>
            <a:r>
              <a:rPr lang="es-AR" dirty="0" smtClean="0">
                <a:latin typeface="Arial" pitchFamily="34" charset="0"/>
                <a:cs typeface="Arial" pitchFamily="34" charset="0"/>
              </a:rPr>
              <a:t>, síntesis de ATP, mecanismo, hipótesis </a:t>
            </a:r>
            <a:r>
              <a:rPr lang="es-AR" dirty="0" err="1" smtClean="0">
                <a:latin typeface="Arial" pitchFamily="34" charset="0"/>
                <a:cs typeface="Arial" pitchFamily="34" charset="0"/>
              </a:rPr>
              <a:t>quimiosmótica</a:t>
            </a:r>
            <a:r>
              <a:rPr lang="es-AR" dirty="0" smtClean="0">
                <a:latin typeface="Arial" pitchFamily="34" charset="0"/>
                <a:cs typeface="Arial" pitchFamily="34" charset="0"/>
              </a:rPr>
              <a:t>, balance energético, regulación. </a:t>
            </a:r>
            <a:r>
              <a:rPr lang="es-AR" dirty="0" err="1" smtClean="0">
                <a:latin typeface="Arial" pitchFamily="34" charset="0"/>
                <a:cs typeface="Arial" pitchFamily="34" charset="0"/>
              </a:rPr>
              <a:t>Translocasas</a:t>
            </a:r>
            <a:r>
              <a:rPr lang="es-AR" dirty="0" smtClean="0">
                <a:latin typeface="Arial" pitchFamily="34" charset="0"/>
                <a:cs typeface="Arial" pitchFamily="34" charset="0"/>
              </a:rPr>
              <a:t>. </a:t>
            </a:r>
            <a:r>
              <a:rPr lang="es-AR" dirty="0" err="1" smtClean="0">
                <a:latin typeface="Arial" pitchFamily="34" charset="0"/>
                <a:cs typeface="Arial" pitchFamily="34" charset="0"/>
              </a:rPr>
              <a:t>Desacoplantes</a:t>
            </a:r>
            <a:r>
              <a:rPr lang="es-AR" dirty="0" smtClean="0">
                <a:latin typeface="Arial" pitchFamily="34" charset="0"/>
                <a:cs typeface="Arial" pitchFamily="34" charset="0"/>
              </a:rPr>
              <a:t>. </a:t>
            </a:r>
            <a:r>
              <a:rPr lang="es-AR" dirty="0">
                <a:latin typeface="Arial" pitchFamily="34" charset="0"/>
                <a:cs typeface="Arial" pitchFamily="34" charset="0"/>
              </a:rPr>
              <a:t/>
            </a:r>
            <a:br>
              <a:rPr lang="es-AR" dirty="0">
                <a:latin typeface="Arial" pitchFamily="34" charset="0"/>
                <a:cs typeface="Arial" pitchFamily="34" charset="0"/>
              </a:rPr>
            </a:br>
            <a:r>
              <a:rPr lang="es-AR" dirty="0" smtClean="0">
                <a:latin typeface="Arial" pitchFamily="34" charset="0"/>
                <a:cs typeface="Arial" pitchFamily="34" charset="0"/>
              </a:rPr>
              <a:t>Oxidasa </a:t>
            </a:r>
            <a:r>
              <a:rPr lang="es-AR" dirty="0">
                <a:latin typeface="Arial" pitchFamily="34" charset="0"/>
                <a:cs typeface="Arial" pitchFamily="34" charset="0"/>
              </a:rPr>
              <a:t>alternativa en vegetales. </a:t>
            </a:r>
          </a:p>
          <a:p>
            <a:r>
              <a:rPr lang="es-AR" dirty="0">
                <a:latin typeface="Arial" pitchFamily="34" charset="0"/>
                <a:cs typeface="Arial" pitchFamily="34" charset="0"/>
              </a:rPr>
              <a:t/>
            </a:r>
            <a:br>
              <a:rPr lang="es-AR" dirty="0">
                <a:latin typeface="Arial" pitchFamily="34" charset="0"/>
                <a:cs typeface="Arial" pitchFamily="34" charset="0"/>
              </a:rPr>
            </a:br>
            <a:r>
              <a:rPr lang="es-AR" b="1" dirty="0">
                <a:latin typeface="Arial" pitchFamily="34" charset="0"/>
                <a:cs typeface="Arial" pitchFamily="34" charset="0"/>
              </a:rPr>
              <a:t>Transporte electrónico </a:t>
            </a:r>
            <a:r>
              <a:rPr lang="es-AR" b="1" dirty="0" err="1">
                <a:latin typeface="Arial" pitchFamily="34" charset="0"/>
                <a:cs typeface="Arial" pitchFamily="34" charset="0"/>
              </a:rPr>
              <a:t>cloroplástico</a:t>
            </a:r>
            <a:r>
              <a:rPr lang="es-AR" dirty="0">
                <a:latin typeface="Arial" pitchFamily="34" charset="0"/>
                <a:cs typeface="Arial" pitchFamily="34" charset="0"/>
              </a:rPr>
              <a:t>. </a:t>
            </a:r>
            <a:r>
              <a:rPr lang="es-AR" b="1" dirty="0" err="1">
                <a:latin typeface="Arial" pitchFamily="34" charset="0"/>
                <a:cs typeface="Arial" pitchFamily="34" charset="0"/>
              </a:rPr>
              <a:t>Fotofosforilación</a:t>
            </a:r>
            <a:r>
              <a:rPr lang="es-AR" b="1" dirty="0">
                <a:latin typeface="Arial" pitchFamily="34" charset="0"/>
                <a:cs typeface="Arial" pitchFamily="34" charset="0"/>
              </a:rPr>
              <a:t> y fotosíntesis.</a:t>
            </a:r>
            <a:r>
              <a:rPr lang="es-AR" dirty="0">
                <a:latin typeface="Arial" pitchFamily="34" charset="0"/>
                <a:cs typeface="Arial" pitchFamily="34" charset="0"/>
              </a:rPr>
              <a:t> Proceso en plantas superiores. Reacciones luminosas. Captación de la energía luminosa. Cloroplastos y pigmentos. Transporte electrónico cíclico y no cíclico. Síntesis de ATP por </a:t>
            </a:r>
            <a:r>
              <a:rPr lang="es-AR" dirty="0" err="1">
                <a:latin typeface="Arial" pitchFamily="34" charset="0"/>
                <a:cs typeface="Arial" pitchFamily="34" charset="0"/>
              </a:rPr>
              <a:t>fotofosforilación</a:t>
            </a:r>
            <a:r>
              <a:rPr lang="es-AR" dirty="0">
                <a:latin typeface="Arial" pitchFamily="34" charset="0"/>
                <a:cs typeface="Arial" pitchFamily="34" charset="0"/>
              </a:rPr>
              <a:t>. </a:t>
            </a:r>
          </a:p>
          <a:p>
            <a:r>
              <a:rPr lang="es-AR" dirty="0">
                <a:latin typeface="Arial" pitchFamily="34" charset="0"/>
                <a:cs typeface="Arial" pitchFamily="34" charset="0"/>
              </a:rPr>
              <a:t>Similitudes entre </a:t>
            </a:r>
            <a:r>
              <a:rPr lang="es-AR" dirty="0" err="1">
                <a:latin typeface="Arial" pitchFamily="34" charset="0"/>
                <a:cs typeface="Arial" pitchFamily="34" charset="0"/>
              </a:rPr>
              <a:t>fosforilación</a:t>
            </a:r>
            <a:r>
              <a:rPr lang="es-AR" dirty="0">
                <a:latin typeface="Arial" pitchFamily="34" charset="0"/>
                <a:cs typeface="Arial" pitchFamily="34" charset="0"/>
              </a:rPr>
              <a:t> </a:t>
            </a:r>
            <a:r>
              <a:rPr lang="es-AR" dirty="0" err="1">
                <a:latin typeface="Arial" pitchFamily="34" charset="0"/>
                <a:cs typeface="Arial" pitchFamily="34" charset="0"/>
              </a:rPr>
              <a:t>oxidativa</a:t>
            </a:r>
            <a:r>
              <a:rPr lang="es-AR" dirty="0">
                <a:latin typeface="Arial" pitchFamily="34" charset="0"/>
                <a:cs typeface="Arial" pitchFamily="34" charset="0"/>
              </a:rPr>
              <a:t> y </a:t>
            </a:r>
            <a:r>
              <a:rPr lang="es-AR" dirty="0" err="1">
                <a:latin typeface="Arial" pitchFamily="34" charset="0"/>
                <a:cs typeface="Arial" pitchFamily="34" charset="0"/>
              </a:rPr>
              <a:t>fotofosforilación</a:t>
            </a:r>
            <a:r>
              <a:rPr lang="es-AR" dirty="0">
                <a:latin typeface="Arial" pitchFamily="34" charset="0"/>
                <a:cs typeface="Arial" pitchFamily="34" charset="0"/>
              </a:rPr>
              <a:t>.</a:t>
            </a:r>
          </a:p>
          <a:p>
            <a:r>
              <a:rPr lang="es-AR" dirty="0">
                <a:latin typeface="Arial" pitchFamily="34" charset="0"/>
                <a:cs typeface="Arial" pitchFamily="34" charset="0"/>
              </a:rPr>
              <a:t>Concepto unificador de la teoría </a:t>
            </a:r>
            <a:r>
              <a:rPr lang="es-AR" dirty="0" err="1">
                <a:latin typeface="Arial" pitchFamily="34" charset="0"/>
                <a:cs typeface="Arial" pitchFamily="34" charset="0"/>
              </a:rPr>
              <a:t>quimiosmótica</a:t>
            </a:r>
            <a:r>
              <a:rPr lang="es-AR" dirty="0">
                <a:latin typeface="Arial" pitchFamily="34" charset="0"/>
                <a:cs typeface="Arial" pitchFamily="34" charset="0"/>
              </a:rPr>
              <a:t>. </a:t>
            </a:r>
          </a:p>
          <a:p>
            <a:r>
              <a:rPr lang="es-AR" dirty="0">
                <a:latin typeface="Arial" pitchFamily="34" charset="0"/>
                <a:cs typeface="Arial" pitchFamily="34" charset="0"/>
              </a:rPr>
              <a:t>Otros organismos </a:t>
            </a:r>
            <a:r>
              <a:rPr lang="es-AR" dirty="0" err="1">
                <a:latin typeface="Arial" pitchFamily="34" charset="0"/>
                <a:cs typeface="Arial" pitchFamily="34" charset="0"/>
              </a:rPr>
              <a:t>fotosintetizadores</a:t>
            </a:r>
            <a:r>
              <a:rPr lang="es-AR" dirty="0">
                <a:latin typeface="Arial" pitchFamily="34" charset="0"/>
                <a:cs typeface="Arial" pitchFamily="34" charset="0"/>
              </a:rPr>
              <a:t>. </a:t>
            </a:r>
          </a:p>
          <a:p>
            <a:endParaRPr lang="es-AR" dirty="0">
              <a:latin typeface="Arial" pitchFamily="34" charset="0"/>
              <a:cs typeface="Arial" pitchFamily="34" charset="0"/>
            </a:endParaRPr>
          </a:p>
          <a:p>
            <a:r>
              <a:rPr lang="es-AR" b="1" dirty="0">
                <a:latin typeface="Arial" pitchFamily="34" charset="0"/>
                <a:cs typeface="Arial" pitchFamily="34" charset="0"/>
              </a:rPr>
              <a:t>Sistema </a:t>
            </a:r>
            <a:r>
              <a:rPr lang="es-AR" b="1" dirty="0" err="1">
                <a:latin typeface="Arial" pitchFamily="34" charset="0"/>
                <a:cs typeface="Arial" pitchFamily="34" charset="0"/>
              </a:rPr>
              <a:t>microsomal</a:t>
            </a:r>
            <a:r>
              <a:rPr lang="es-AR" b="1" dirty="0">
                <a:latin typeface="Arial" pitchFamily="34" charset="0"/>
                <a:cs typeface="Arial" pitchFamily="34" charset="0"/>
              </a:rPr>
              <a:t> de transporte electrónico</a:t>
            </a:r>
            <a:r>
              <a:rPr lang="es-AR" dirty="0">
                <a:latin typeface="Arial" pitchFamily="34" charset="0"/>
                <a:cs typeface="Arial" pitchFamily="34" charset="0"/>
              </a:rPr>
              <a:t>. Formación de compuestos oxígeno-reactivo. Radicales libres. Sistemas de protección.</a:t>
            </a:r>
            <a:br>
              <a:rPr lang="es-AR" dirty="0">
                <a:latin typeface="Arial" pitchFamily="34" charset="0"/>
                <a:cs typeface="Arial" pitchFamily="34" charset="0"/>
              </a:rPr>
            </a:br>
            <a:r>
              <a:rPr lang="es-AR" dirty="0">
                <a:latin typeface="Arial" pitchFamily="34" charset="0"/>
                <a:cs typeface="Arial" pitchFamily="34" charset="0"/>
              </a:rPr>
              <a:t/>
            </a:r>
            <a:br>
              <a:rPr lang="es-AR" dirty="0">
                <a:latin typeface="Arial" pitchFamily="34" charset="0"/>
                <a:cs typeface="Arial" pitchFamily="34" charset="0"/>
              </a:rPr>
            </a:br>
            <a:endParaRPr lang="es-AR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>
          <a:solidFill>
            <a:srgbClr val="EAFBA3"/>
          </a:solidFill>
        </p:spPr>
        <p:txBody>
          <a:bodyPr/>
          <a:lstStyle/>
          <a:p>
            <a:pPr eaLnBrk="1" hangingPunct="1"/>
            <a:r>
              <a:rPr lang="es-AR" sz="3200" smtClean="0"/>
              <a:t>BIBLIOGRAFIA</a:t>
            </a:r>
            <a:endParaRPr lang="es-MX" sz="3200" smtClean="0"/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pPr eaLnBrk="1" hangingPunct="1"/>
            <a:endParaRPr lang="es-AR" sz="2800" dirty="0" smtClean="0"/>
          </a:p>
          <a:p>
            <a:pPr eaLnBrk="1" hangingPunct="1"/>
            <a:r>
              <a:rPr lang="es-AR" sz="2800" dirty="0" smtClean="0"/>
              <a:t>“Química Biológica”- Antonio Blanco - Gustavo Blanco, Editorial El Ateneo, 9ª  </a:t>
            </a:r>
            <a:r>
              <a:rPr lang="es-AR" sz="2800" dirty="0" err="1" smtClean="0"/>
              <a:t>Edic</a:t>
            </a:r>
            <a:r>
              <a:rPr lang="es-AR" sz="2800" dirty="0" smtClean="0"/>
              <a:t>. actualizada (2015)</a:t>
            </a:r>
          </a:p>
          <a:p>
            <a:pPr eaLnBrk="1" hangingPunct="1">
              <a:buNone/>
            </a:pPr>
            <a:endParaRPr lang="es-AR" sz="2800" dirty="0" smtClean="0"/>
          </a:p>
          <a:p>
            <a:r>
              <a:rPr lang="es-ES" sz="2800" dirty="0" smtClean="0">
                <a:cs typeface="Arial" charset="0"/>
              </a:rPr>
              <a:t>“Principios de Bioquímica”-</a:t>
            </a:r>
            <a:r>
              <a:rPr lang="es-ES" sz="2800" dirty="0" err="1" smtClean="0">
                <a:cs typeface="Arial" charset="0"/>
              </a:rPr>
              <a:t>Lehninger</a:t>
            </a:r>
            <a:r>
              <a:rPr lang="es-ES" sz="2800" dirty="0" smtClean="0">
                <a:cs typeface="Arial" charset="0"/>
              </a:rPr>
              <a:t> A. L., 4ª </a:t>
            </a:r>
            <a:r>
              <a:rPr lang="es-ES" sz="2800" dirty="0" err="1" smtClean="0">
                <a:cs typeface="Arial" charset="0"/>
              </a:rPr>
              <a:t>Edic</a:t>
            </a:r>
            <a:r>
              <a:rPr lang="es-ES" sz="2800" dirty="0" smtClean="0">
                <a:cs typeface="Arial" charset="0"/>
              </a:rPr>
              <a:t>. (2007) </a:t>
            </a:r>
          </a:p>
          <a:p>
            <a:pPr eaLnBrk="1" hangingPunct="1">
              <a:buFontTx/>
              <a:buNone/>
            </a:pPr>
            <a:endParaRPr lang="es-AR" sz="2800" dirty="0" smtClean="0"/>
          </a:p>
          <a:p>
            <a:pPr eaLnBrk="1" hangingPunct="1"/>
            <a:r>
              <a:rPr lang="es-AR" sz="2800" dirty="0" smtClean="0"/>
              <a:t>“Lo Esencial en metabolismo y Nutrición”-Cursos </a:t>
            </a:r>
            <a:r>
              <a:rPr lang="es-AR" sz="2800" dirty="0" err="1" smtClean="0"/>
              <a:t>Crash</a:t>
            </a:r>
            <a:r>
              <a:rPr lang="es-AR" sz="2800" dirty="0" smtClean="0"/>
              <a:t> de </a:t>
            </a:r>
            <a:r>
              <a:rPr lang="es-AR" sz="2800" dirty="0" err="1" smtClean="0"/>
              <a:t>Mosby</a:t>
            </a:r>
            <a:r>
              <a:rPr lang="es-AR" sz="2800" dirty="0" smtClean="0"/>
              <a:t>- Autor: Sarah </a:t>
            </a:r>
            <a:r>
              <a:rPr lang="es-AR" sz="2800" dirty="0" err="1" smtClean="0"/>
              <a:t>Benyon</a:t>
            </a:r>
            <a:r>
              <a:rPr lang="es-AR" sz="2800" dirty="0" smtClean="0"/>
              <a:t>-Ed. </a:t>
            </a:r>
            <a:r>
              <a:rPr lang="es-AR" sz="2800" dirty="0" err="1" smtClean="0"/>
              <a:t>Harcourt</a:t>
            </a:r>
            <a:r>
              <a:rPr lang="es-AR" sz="2800" dirty="0" smtClean="0"/>
              <a:t> </a:t>
            </a:r>
            <a:r>
              <a:rPr lang="es-AR" sz="2800" dirty="0" err="1" smtClean="0"/>
              <a:t>Brace</a:t>
            </a:r>
            <a:r>
              <a:rPr lang="es-AR" sz="2800" dirty="0" smtClean="0"/>
              <a:t>- 1ª </a:t>
            </a:r>
            <a:r>
              <a:rPr lang="es-AR" sz="2800" dirty="0" err="1" smtClean="0"/>
              <a:t>Edic</a:t>
            </a:r>
            <a:r>
              <a:rPr lang="es-AR" sz="2800" dirty="0" smtClean="0"/>
              <a:t>. (1998)</a:t>
            </a:r>
            <a:endParaRPr lang="es-MX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ext Box 2"/>
          <p:cNvSpPr txBox="1">
            <a:spLocks noChangeArrowheads="1"/>
          </p:cNvSpPr>
          <p:nvPr/>
        </p:nvSpPr>
        <p:spPr bwMode="auto">
          <a:xfrm>
            <a:off x="2509838" y="3706813"/>
            <a:ext cx="1800225" cy="641350"/>
          </a:xfrm>
          <a:prstGeom prst="rect">
            <a:avLst/>
          </a:prstGeom>
          <a:solidFill>
            <a:srgbClr val="00FF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s-ES_tradnl" b="1" dirty="0">
                <a:solidFill>
                  <a:schemeClr val="tx1"/>
                </a:solidFill>
                <a:latin typeface="Times"/>
              </a:rPr>
              <a:t>Autótrofos</a:t>
            </a:r>
          </a:p>
          <a:p>
            <a:pPr algn="ctr" eaLnBrk="0" hangingPunct="0"/>
            <a:r>
              <a:rPr lang="es-ES_tradnl" b="1" dirty="0">
                <a:solidFill>
                  <a:schemeClr val="tx1"/>
                </a:solidFill>
                <a:latin typeface="Times"/>
              </a:rPr>
              <a:t>Fotosintéticos</a:t>
            </a:r>
          </a:p>
        </p:txBody>
      </p:sp>
      <p:sp>
        <p:nvSpPr>
          <p:cNvPr id="38915" name="Text Box 3"/>
          <p:cNvSpPr txBox="1">
            <a:spLocks noChangeArrowheads="1"/>
          </p:cNvSpPr>
          <p:nvPr/>
        </p:nvSpPr>
        <p:spPr bwMode="auto">
          <a:xfrm>
            <a:off x="4857752" y="3643314"/>
            <a:ext cx="1727200" cy="641350"/>
          </a:xfrm>
          <a:prstGeom prst="rect">
            <a:avLst/>
          </a:prstGeom>
          <a:solidFill>
            <a:srgbClr val="FFCC99"/>
          </a:solidFill>
          <a:ln w="9525">
            <a:noFill/>
            <a:miter lim="800000"/>
            <a:headEnd/>
            <a:tailEnd/>
          </a:ln>
        </p:spPr>
        <p:txBody>
          <a:bodyPr anchor="b">
            <a:spAutoFit/>
          </a:bodyPr>
          <a:lstStyle/>
          <a:p>
            <a:pPr algn="ctr" eaLnBrk="0" hangingPunct="0"/>
            <a:r>
              <a:rPr lang="es-ES_tradnl" b="1" dirty="0">
                <a:solidFill>
                  <a:schemeClr val="tx1"/>
                </a:solidFill>
                <a:latin typeface="Times"/>
              </a:rPr>
              <a:t>Heterótrofos</a:t>
            </a:r>
          </a:p>
          <a:p>
            <a:pPr eaLnBrk="0" hangingPunct="0"/>
            <a:endParaRPr lang="es-ES_tradnl" dirty="0">
              <a:solidFill>
                <a:schemeClr val="tx1"/>
              </a:solidFill>
              <a:latin typeface="Times"/>
            </a:endParaRPr>
          </a:p>
        </p:txBody>
      </p:sp>
      <p:pic>
        <p:nvPicPr>
          <p:cNvPr id="38917" name="Picture 5"/>
          <p:cNvPicPr>
            <a:picLocks noChangeAspect="1" noChangeArrowheads="1"/>
          </p:cNvPicPr>
          <p:nvPr/>
        </p:nvPicPr>
        <p:blipFill>
          <a:blip r:embed="rId3"/>
          <a:srcRect l="22234" t="36769" r="12640" b="36742"/>
          <a:stretch>
            <a:fillRect/>
          </a:stretch>
        </p:blipFill>
        <p:spPr bwMode="auto">
          <a:xfrm>
            <a:off x="3373438" y="2187575"/>
            <a:ext cx="2952750" cy="143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1785918" y="404813"/>
            <a:ext cx="1871663" cy="3149600"/>
            <a:chOff x="1020" y="674"/>
            <a:chExt cx="1179" cy="1984"/>
          </a:xfrm>
        </p:grpSpPr>
        <p:pic>
          <p:nvPicPr>
            <p:cNvPr id="12307" name="Picture 7"/>
            <p:cNvPicPr>
              <a:picLocks noChangeAspect="1" noChangeArrowheads="1"/>
            </p:cNvPicPr>
            <p:nvPr/>
          </p:nvPicPr>
          <p:blipFill>
            <a:blip r:embed="rId3"/>
            <a:srcRect l="9523" t="32797" r="76192" b="38084"/>
            <a:stretch>
              <a:fillRect/>
            </a:stretch>
          </p:blipFill>
          <p:spPr bwMode="auto">
            <a:xfrm>
              <a:off x="1383" y="1661"/>
              <a:ext cx="408" cy="9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308" name="Picture 8"/>
            <p:cNvPicPr>
              <a:picLocks noChangeAspect="1" noChangeArrowheads="1"/>
            </p:cNvPicPr>
            <p:nvPr/>
          </p:nvPicPr>
          <p:blipFill>
            <a:blip r:embed="rId3"/>
            <a:srcRect r="58719" b="69859"/>
            <a:stretch>
              <a:fillRect/>
            </a:stretch>
          </p:blipFill>
          <p:spPr bwMode="auto">
            <a:xfrm>
              <a:off x="1020" y="674"/>
              <a:ext cx="1179" cy="10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38921" name="Text Box 9"/>
          <p:cNvSpPr txBox="1">
            <a:spLocks noChangeArrowheads="1"/>
          </p:cNvSpPr>
          <p:nvPr/>
        </p:nvSpPr>
        <p:spPr bwMode="auto">
          <a:xfrm>
            <a:off x="6902450" y="3746500"/>
            <a:ext cx="11985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eaLnBrk="0" hangingPunct="0"/>
            <a:r>
              <a:rPr lang="en-US" sz="2400" b="0">
                <a:solidFill>
                  <a:schemeClr val="tx1"/>
                </a:solidFill>
                <a:latin typeface="Times"/>
              </a:rPr>
              <a:t>¿</a:t>
            </a:r>
            <a:r>
              <a:rPr lang="es-ES_tradnl" sz="2400" b="0">
                <a:solidFill>
                  <a:schemeClr val="tx1"/>
                </a:solidFill>
                <a:latin typeface="Times"/>
              </a:rPr>
              <a:t>C</a:t>
            </a:r>
            <a:r>
              <a:rPr lang="en-US" sz="2400" b="0">
                <a:solidFill>
                  <a:schemeClr val="tx1"/>
                </a:solidFill>
                <a:latin typeface="Times"/>
              </a:rPr>
              <a:t>ó</a:t>
            </a:r>
            <a:r>
              <a:rPr lang="es-ES_tradnl" sz="2400" b="0">
                <a:solidFill>
                  <a:schemeClr val="tx1"/>
                </a:solidFill>
                <a:latin typeface="Times"/>
              </a:rPr>
              <a:t>mo?</a:t>
            </a:r>
          </a:p>
        </p:txBody>
      </p:sp>
      <p:sp>
        <p:nvSpPr>
          <p:cNvPr id="38922" name="Text Box 10"/>
          <p:cNvSpPr txBox="1">
            <a:spLocks noChangeArrowheads="1"/>
          </p:cNvSpPr>
          <p:nvPr/>
        </p:nvSpPr>
        <p:spPr bwMode="auto">
          <a:xfrm>
            <a:off x="854075" y="3771900"/>
            <a:ext cx="11985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eaLnBrk="0" hangingPunct="0"/>
            <a:r>
              <a:rPr lang="en-US" sz="2400" b="0">
                <a:solidFill>
                  <a:schemeClr val="tx1"/>
                </a:solidFill>
                <a:latin typeface="Times"/>
              </a:rPr>
              <a:t>¿</a:t>
            </a:r>
            <a:r>
              <a:rPr lang="es-ES_tradnl" sz="2400" b="0">
                <a:solidFill>
                  <a:schemeClr val="tx1"/>
                </a:solidFill>
                <a:latin typeface="Times"/>
              </a:rPr>
              <a:t>C</a:t>
            </a:r>
            <a:r>
              <a:rPr lang="en-US" sz="2400" b="0">
                <a:solidFill>
                  <a:schemeClr val="tx1"/>
                </a:solidFill>
                <a:latin typeface="Times"/>
              </a:rPr>
              <a:t>ó</a:t>
            </a:r>
            <a:r>
              <a:rPr lang="es-ES_tradnl" sz="2400" b="0">
                <a:solidFill>
                  <a:schemeClr val="tx1"/>
                </a:solidFill>
                <a:latin typeface="Times"/>
              </a:rPr>
              <a:t>mo?</a:t>
            </a:r>
          </a:p>
        </p:txBody>
      </p:sp>
      <p:grpSp>
        <p:nvGrpSpPr>
          <p:cNvPr id="3" name="Group 11"/>
          <p:cNvGrpSpPr>
            <a:grpSpLocks/>
          </p:cNvGrpSpPr>
          <p:nvPr/>
        </p:nvGrpSpPr>
        <p:grpSpPr bwMode="auto">
          <a:xfrm>
            <a:off x="971550" y="4221163"/>
            <a:ext cx="6932613" cy="2262187"/>
            <a:chOff x="612" y="2659"/>
            <a:chExt cx="4367" cy="1425"/>
          </a:xfrm>
        </p:grpSpPr>
        <p:sp>
          <p:nvSpPr>
            <p:cNvPr id="12304" name="Line 12"/>
            <p:cNvSpPr>
              <a:spLocks noChangeShapeType="1"/>
            </p:cNvSpPr>
            <p:nvPr/>
          </p:nvSpPr>
          <p:spPr bwMode="auto">
            <a:xfrm>
              <a:off x="4740" y="2659"/>
              <a:ext cx="0" cy="998"/>
            </a:xfrm>
            <a:prstGeom prst="line">
              <a:avLst/>
            </a:prstGeom>
            <a:noFill/>
            <a:ln w="76200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305" name="Line 13"/>
            <p:cNvSpPr>
              <a:spLocks noChangeShapeType="1"/>
            </p:cNvSpPr>
            <p:nvPr/>
          </p:nvSpPr>
          <p:spPr bwMode="auto">
            <a:xfrm flipH="1">
              <a:off x="884" y="2659"/>
              <a:ext cx="1" cy="1043"/>
            </a:xfrm>
            <a:prstGeom prst="line">
              <a:avLst/>
            </a:prstGeom>
            <a:noFill/>
            <a:ln w="76200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306" name="Text Box 14"/>
            <p:cNvSpPr txBox="1">
              <a:spLocks noChangeArrowheads="1"/>
            </p:cNvSpPr>
            <p:nvPr/>
          </p:nvSpPr>
          <p:spPr bwMode="auto">
            <a:xfrm>
              <a:off x="612" y="3713"/>
              <a:ext cx="4367" cy="37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rgbClr val="000080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/>
              <a:r>
                <a:rPr lang="es-ES_tradnl" sz="3200" b="1" dirty="0">
                  <a:solidFill>
                    <a:srgbClr val="0000FF"/>
                  </a:solidFill>
                  <a:latin typeface="Times"/>
                </a:rPr>
                <a:t>M  E  T  A  B  O  L  I  S  M  O</a:t>
              </a:r>
            </a:p>
          </p:txBody>
        </p:sp>
      </p:grpSp>
      <p:grpSp>
        <p:nvGrpSpPr>
          <p:cNvPr id="4" name="Group 16"/>
          <p:cNvGrpSpPr>
            <a:grpSpLocks/>
          </p:cNvGrpSpPr>
          <p:nvPr/>
        </p:nvGrpSpPr>
        <p:grpSpPr bwMode="auto">
          <a:xfrm>
            <a:off x="3302000" y="4348163"/>
            <a:ext cx="2952750" cy="1277937"/>
            <a:chOff x="2080" y="2739"/>
            <a:chExt cx="1860" cy="805"/>
          </a:xfrm>
        </p:grpSpPr>
        <p:pic>
          <p:nvPicPr>
            <p:cNvPr id="12302" name="Picture 4"/>
            <p:cNvPicPr>
              <a:picLocks noChangeAspect="1" noChangeArrowheads="1"/>
            </p:cNvPicPr>
            <p:nvPr/>
          </p:nvPicPr>
          <p:blipFill>
            <a:blip r:embed="rId3"/>
            <a:srcRect l="22234" t="76489" r="12640"/>
            <a:stretch>
              <a:fillRect/>
            </a:stretch>
          </p:blipFill>
          <p:spPr bwMode="auto">
            <a:xfrm>
              <a:off x="2080" y="2739"/>
              <a:ext cx="1860" cy="8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2303" name="Text Box 15"/>
            <p:cNvSpPr txBox="1">
              <a:spLocks noChangeArrowheads="1"/>
            </p:cNvSpPr>
            <p:nvPr/>
          </p:nvSpPr>
          <p:spPr bwMode="auto">
            <a:xfrm>
              <a:off x="2822" y="3231"/>
              <a:ext cx="357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/>
              <a:r>
                <a:rPr lang="es-ES_tradnl" sz="1600">
                  <a:solidFill>
                    <a:schemeClr val="tx1"/>
                  </a:solidFill>
                </a:rPr>
                <a:t>H</a:t>
              </a:r>
              <a:r>
                <a:rPr lang="es-ES_tradnl" sz="1600" baseline="-25000">
                  <a:solidFill>
                    <a:schemeClr val="tx1"/>
                  </a:solidFill>
                </a:rPr>
                <a:t>2</a:t>
              </a:r>
              <a:r>
                <a:rPr lang="es-ES_tradnl" sz="1600">
                  <a:solidFill>
                    <a:schemeClr val="tx1"/>
                  </a:solidFill>
                </a:rPr>
                <a:t>O</a:t>
              </a:r>
            </a:p>
          </p:txBody>
        </p:sp>
      </p:grpSp>
      <p:sp>
        <p:nvSpPr>
          <p:cNvPr id="38929" name="Text Box 17"/>
          <p:cNvSpPr txBox="1">
            <a:spLocks noChangeArrowheads="1"/>
          </p:cNvSpPr>
          <p:nvPr/>
        </p:nvSpPr>
        <p:spPr bwMode="auto">
          <a:xfrm>
            <a:off x="3000364" y="285728"/>
            <a:ext cx="3579826" cy="52322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2800" b="1" dirty="0">
                <a:solidFill>
                  <a:srgbClr val="EA6A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Energía para la vida</a:t>
            </a:r>
          </a:p>
        </p:txBody>
      </p:sp>
      <p:grpSp>
        <p:nvGrpSpPr>
          <p:cNvPr id="5" name="Group 18"/>
          <p:cNvGrpSpPr>
            <a:grpSpLocks/>
          </p:cNvGrpSpPr>
          <p:nvPr/>
        </p:nvGrpSpPr>
        <p:grpSpPr bwMode="auto">
          <a:xfrm>
            <a:off x="3348038" y="4383088"/>
            <a:ext cx="2952750" cy="1277937"/>
            <a:chOff x="2080" y="2739"/>
            <a:chExt cx="1860" cy="805"/>
          </a:xfrm>
        </p:grpSpPr>
        <p:pic>
          <p:nvPicPr>
            <p:cNvPr id="12300" name="Picture 19"/>
            <p:cNvPicPr>
              <a:picLocks noChangeAspect="1" noChangeArrowheads="1"/>
            </p:cNvPicPr>
            <p:nvPr/>
          </p:nvPicPr>
          <p:blipFill>
            <a:blip r:embed="rId3"/>
            <a:srcRect l="22234" t="76489" r="12640"/>
            <a:stretch>
              <a:fillRect/>
            </a:stretch>
          </p:blipFill>
          <p:spPr bwMode="auto">
            <a:xfrm>
              <a:off x="2080" y="2739"/>
              <a:ext cx="1860" cy="8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2301" name="Text Box 20"/>
            <p:cNvSpPr txBox="1">
              <a:spLocks noChangeArrowheads="1"/>
            </p:cNvSpPr>
            <p:nvPr/>
          </p:nvSpPr>
          <p:spPr bwMode="auto">
            <a:xfrm>
              <a:off x="2822" y="3231"/>
              <a:ext cx="357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/>
              <a:r>
                <a:rPr lang="es-ES_tradnl" sz="1600">
                  <a:solidFill>
                    <a:schemeClr val="tx1"/>
                  </a:solidFill>
                </a:rPr>
                <a:t>H</a:t>
              </a:r>
              <a:r>
                <a:rPr lang="es-ES_tradnl" sz="1600" baseline="-25000">
                  <a:solidFill>
                    <a:schemeClr val="tx1"/>
                  </a:solidFill>
                </a:rPr>
                <a:t>2</a:t>
              </a:r>
              <a:r>
                <a:rPr lang="es-ES_tradnl" sz="1600">
                  <a:solidFill>
                    <a:schemeClr val="tx1"/>
                  </a:solidFill>
                </a:rPr>
                <a:t>O</a:t>
              </a:r>
            </a:p>
          </p:txBody>
        </p:sp>
      </p:grpSp>
      <p:sp>
        <p:nvSpPr>
          <p:cNvPr id="21" name="20 CuadroTexto"/>
          <p:cNvSpPr txBox="1"/>
          <p:nvPr/>
        </p:nvSpPr>
        <p:spPr>
          <a:xfrm>
            <a:off x="6538800" y="0"/>
            <a:ext cx="26052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_tradnl" b="1" i="1" dirty="0" smtClean="0">
                <a:solidFill>
                  <a:srgbClr val="C00000"/>
                </a:solidFill>
                <a:latin typeface="Comic Sans MS" pitchFamily="66" charset="0"/>
              </a:rPr>
              <a:t>Repasemos </a:t>
            </a:r>
          </a:p>
          <a:p>
            <a:pPr algn="ctr"/>
            <a:r>
              <a:rPr lang="es-ES_tradnl" b="1" i="1" dirty="0" smtClean="0">
                <a:solidFill>
                  <a:srgbClr val="C00000"/>
                </a:solidFill>
                <a:latin typeface="Comic Sans MS" pitchFamily="66" charset="0"/>
              </a:rPr>
              <a:t>de clases anteriores…</a:t>
            </a:r>
            <a:endParaRPr lang="es-AR" b="1" i="1" dirty="0">
              <a:solidFill>
                <a:srgbClr val="C0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000"/>
                                        <p:tgtEl>
                                          <p:spTgt spid="389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4" grpId="0" animBg="1"/>
      <p:bldP spid="38915" grpId="0" animBg="1"/>
      <p:bldP spid="38921" grpId="0"/>
      <p:bldP spid="3892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6" name="Text Box 12"/>
          <p:cNvSpPr txBox="1">
            <a:spLocks noChangeArrowheads="1"/>
          </p:cNvSpPr>
          <p:nvPr/>
        </p:nvSpPr>
        <p:spPr bwMode="auto">
          <a:xfrm>
            <a:off x="304800" y="3200400"/>
            <a:ext cx="1723549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eaLnBrk="0" hangingPunct="0"/>
            <a:r>
              <a:rPr lang="es-ES_tradnl" sz="20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Catabolismo</a:t>
            </a:r>
            <a:endParaRPr lang="es-ES_tradnl" sz="20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517" name="Text Box 13"/>
          <p:cNvSpPr txBox="1">
            <a:spLocks noChangeArrowheads="1"/>
          </p:cNvSpPr>
          <p:nvPr/>
        </p:nvSpPr>
        <p:spPr bwMode="auto">
          <a:xfrm>
            <a:off x="7086600" y="3200400"/>
            <a:ext cx="1653017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eaLnBrk="0" hangingPunct="0"/>
            <a:r>
              <a:rPr lang="es-ES_tradnl" sz="2000" b="1" i="1" dirty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Anabolismo</a:t>
            </a:r>
            <a:endParaRPr lang="es-ES_tradnl" sz="2000" b="1" dirty="0">
              <a:solidFill>
                <a:srgbClr val="000099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521" name="Text Box 17"/>
          <p:cNvSpPr txBox="1">
            <a:spLocks noChangeArrowheads="1"/>
          </p:cNvSpPr>
          <p:nvPr/>
        </p:nvSpPr>
        <p:spPr bwMode="auto">
          <a:xfrm>
            <a:off x="3000364" y="428604"/>
            <a:ext cx="2688557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es-ES_tradnl" sz="3200" b="1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Metabolismo</a:t>
            </a:r>
          </a:p>
        </p:txBody>
      </p:sp>
      <p:grpSp>
        <p:nvGrpSpPr>
          <p:cNvPr id="2" name="Group 27"/>
          <p:cNvGrpSpPr>
            <a:grpSpLocks/>
          </p:cNvGrpSpPr>
          <p:nvPr/>
        </p:nvGrpSpPr>
        <p:grpSpPr bwMode="auto">
          <a:xfrm>
            <a:off x="2051050" y="1341438"/>
            <a:ext cx="4070351" cy="4175125"/>
            <a:chOff x="1292" y="845"/>
            <a:chExt cx="2564" cy="2630"/>
          </a:xfrm>
        </p:grpSpPr>
        <p:sp>
          <p:nvSpPr>
            <p:cNvPr id="35850" name="Text Box 2"/>
            <p:cNvSpPr txBox="1">
              <a:spLocks noChangeArrowheads="1"/>
            </p:cNvSpPr>
            <p:nvPr/>
          </p:nvSpPr>
          <p:spPr bwMode="auto">
            <a:xfrm>
              <a:off x="1831" y="845"/>
              <a:ext cx="2025" cy="2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 eaLnBrk="0" hangingPunct="0"/>
              <a:r>
                <a:rPr lang="es-ES_tradnl" sz="2200" b="1" dirty="0">
                  <a:solidFill>
                    <a:srgbClr val="660066"/>
                  </a:solidFill>
                  <a:latin typeface="Arial" pitchFamily="34" charset="0"/>
                  <a:cs typeface="Arial" pitchFamily="34" charset="0"/>
                </a:rPr>
                <a:t>Estructuras complejas</a:t>
              </a:r>
            </a:p>
          </p:txBody>
        </p:sp>
        <p:sp>
          <p:nvSpPr>
            <p:cNvPr id="35851" name="Text Box 3"/>
            <p:cNvSpPr txBox="1">
              <a:spLocks noChangeArrowheads="1"/>
            </p:cNvSpPr>
            <p:nvPr/>
          </p:nvSpPr>
          <p:spPr bwMode="auto">
            <a:xfrm>
              <a:off x="1999" y="2976"/>
              <a:ext cx="1817" cy="2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 eaLnBrk="0" hangingPunct="0"/>
              <a:r>
                <a:rPr lang="es-ES_tradnl" sz="2200" b="1" dirty="0">
                  <a:solidFill>
                    <a:srgbClr val="660066"/>
                  </a:solidFill>
                  <a:latin typeface="Arial" pitchFamily="34" charset="0"/>
                  <a:cs typeface="Arial" pitchFamily="34" charset="0"/>
                </a:rPr>
                <a:t>Estructuras simples</a:t>
              </a:r>
            </a:p>
          </p:txBody>
        </p:sp>
        <p:sp>
          <p:nvSpPr>
            <p:cNvPr id="35852" name="Text Box 14"/>
            <p:cNvSpPr txBox="1">
              <a:spLocks noChangeArrowheads="1"/>
            </p:cNvSpPr>
            <p:nvPr/>
          </p:nvSpPr>
          <p:spPr bwMode="auto">
            <a:xfrm>
              <a:off x="2608" y="1842"/>
              <a:ext cx="516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 eaLnBrk="0" hangingPunct="0"/>
              <a:r>
                <a:rPr lang="es-ES_tradnl" sz="3600">
                  <a:solidFill>
                    <a:srgbClr val="FF6600"/>
                  </a:solidFill>
                  <a:latin typeface="Symbol" pitchFamily="18" charset="2"/>
                </a:rPr>
                <a:t>D</a:t>
              </a:r>
              <a:r>
                <a:rPr lang="es-ES_tradnl" sz="3600">
                  <a:solidFill>
                    <a:srgbClr val="FF6600"/>
                  </a:solidFill>
                  <a:latin typeface="Times New Roman" pitchFamily="18" charset="0"/>
                </a:rPr>
                <a:t>G</a:t>
              </a:r>
              <a:endParaRPr lang="es-ES_tradnl" sz="2400">
                <a:solidFill>
                  <a:srgbClr val="FF6600"/>
                </a:solidFill>
                <a:latin typeface="Times New Roman" pitchFamily="18" charset="0"/>
              </a:endParaRPr>
            </a:p>
          </p:txBody>
        </p:sp>
        <p:sp>
          <p:nvSpPr>
            <p:cNvPr id="35853" name="AutoShape 21"/>
            <p:cNvSpPr>
              <a:spLocks noChangeArrowheads="1"/>
            </p:cNvSpPr>
            <p:nvPr/>
          </p:nvSpPr>
          <p:spPr bwMode="auto">
            <a:xfrm rot="-198424">
              <a:off x="1292" y="980"/>
              <a:ext cx="635" cy="2495"/>
            </a:xfrm>
            <a:prstGeom prst="curvedRightArrow">
              <a:avLst>
                <a:gd name="adj1" fmla="val 30851"/>
                <a:gd name="adj2" fmla="val 118020"/>
                <a:gd name="adj3" fmla="val 3575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854" name="Text Box 23"/>
            <p:cNvSpPr txBox="1">
              <a:spLocks noChangeArrowheads="1"/>
            </p:cNvSpPr>
            <p:nvPr/>
          </p:nvSpPr>
          <p:spPr bwMode="auto">
            <a:xfrm rot="-5400000">
              <a:off x="890" y="1928"/>
              <a:ext cx="1327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_tradnl" sz="2000" b="1" dirty="0">
                  <a:solidFill>
                    <a:srgbClr val="FF0000"/>
                  </a:solidFill>
                </a:rPr>
                <a:t>DEGRADACION</a:t>
              </a:r>
            </a:p>
          </p:txBody>
        </p:sp>
        <p:sp>
          <p:nvSpPr>
            <p:cNvPr id="35855" name="AutoShape 25"/>
            <p:cNvSpPr>
              <a:spLocks noChangeArrowheads="1"/>
            </p:cNvSpPr>
            <p:nvPr/>
          </p:nvSpPr>
          <p:spPr bwMode="auto">
            <a:xfrm>
              <a:off x="1746" y="1979"/>
              <a:ext cx="816" cy="181"/>
            </a:xfrm>
            <a:custGeom>
              <a:avLst/>
              <a:gdLst>
                <a:gd name="T0" fmla="*/ 23 w 21600"/>
                <a:gd name="T1" fmla="*/ 0 h 21600"/>
                <a:gd name="T2" fmla="*/ 0 w 21600"/>
                <a:gd name="T3" fmla="*/ 1 h 21600"/>
                <a:gd name="T4" fmla="*/ 23 w 21600"/>
                <a:gd name="T5" fmla="*/ 2 h 21600"/>
                <a:gd name="T6" fmla="*/ 31 w 21600"/>
                <a:gd name="T7" fmla="*/ 1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362 w 21600"/>
                <a:gd name="T13" fmla="*/ 5370 h 21600"/>
                <a:gd name="T14" fmla="*/ 18900 w 21600"/>
                <a:gd name="T15" fmla="*/ 1623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close/>
                </a:path>
              </a:pathLst>
            </a:custGeom>
            <a:solidFill>
              <a:srgbClr val="6666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" name="Group 28"/>
          <p:cNvGrpSpPr>
            <a:grpSpLocks/>
          </p:cNvGrpSpPr>
          <p:nvPr/>
        </p:nvGrpSpPr>
        <p:grpSpPr bwMode="auto">
          <a:xfrm>
            <a:off x="5076825" y="1123950"/>
            <a:ext cx="1943100" cy="3960813"/>
            <a:chOff x="3198" y="708"/>
            <a:chExt cx="1224" cy="2495"/>
          </a:xfrm>
        </p:grpSpPr>
        <p:sp>
          <p:nvSpPr>
            <p:cNvPr id="35847" name="AutoShape 22"/>
            <p:cNvSpPr>
              <a:spLocks noChangeArrowheads="1"/>
            </p:cNvSpPr>
            <p:nvPr/>
          </p:nvSpPr>
          <p:spPr bwMode="auto">
            <a:xfrm rot="10800000">
              <a:off x="3787" y="708"/>
              <a:ext cx="635" cy="2495"/>
            </a:xfrm>
            <a:prstGeom prst="curvedRightArrow">
              <a:avLst>
                <a:gd name="adj1" fmla="val 30851"/>
                <a:gd name="adj2" fmla="val 118020"/>
                <a:gd name="adj3" fmla="val 3575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848" name="Text Box 24"/>
            <p:cNvSpPr txBox="1">
              <a:spLocks noChangeArrowheads="1"/>
            </p:cNvSpPr>
            <p:nvPr/>
          </p:nvSpPr>
          <p:spPr bwMode="auto">
            <a:xfrm rot="16200000">
              <a:off x="3784" y="2050"/>
              <a:ext cx="846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_tradnl" sz="2000" b="1" dirty="0">
                  <a:solidFill>
                    <a:srgbClr val="000099"/>
                  </a:solidFill>
                </a:rPr>
                <a:t>SINTESIS</a:t>
              </a:r>
            </a:p>
          </p:txBody>
        </p:sp>
        <p:sp>
          <p:nvSpPr>
            <p:cNvPr id="35849" name="AutoShape 26"/>
            <p:cNvSpPr>
              <a:spLocks noChangeArrowheads="1"/>
            </p:cNvSpPr>
            <p:nvPr/>
          </p:nvSpPr>
          <p:spPr bwMode="auto">
            <a:xfrm>
              <a:off x="3198" y="1979"/>
              <a:ext cx="816" cy="181"/>
            </a:xfrm>
            <a:custGeom>
              <a:avLst/>
              <a:gdLst>
                <a:gd name="T0" fmla="*/ 23 w 21600"/>
                <a:gd name="T1" fmla="*/ 0 h 21600"/>
                <a:gd name="T2" fmla="*/ 0 w 21600"/>
                <a:gd name="T3" fmla="*/ 1 h 21600"/>
                <a:gd name="T4" fmla="*/ 23 w 21600"/>
                <a:gd name="T5" fmla="*/ 2 h 21600"/>
                <a:gd name="T6" fmla="*/ 31 w 21600"/>
                <a:gd name="T7" fmla="*/ 1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362 w 21600"/>
                <a:gd name="T13" fmla="*/ 5370 h 21600"/>
                <a:gd name="T14" fmla="*/ 18900 w 21600"/>
                <a:gd name="T15" fmla="*/ 1623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close/>
                </a:path>
              </a:pathLst>
            </a:custGeom>
            <a:solidFill>
              <a:srgbClr val="6666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6" name="15 CuadroTexto"/>
          <p:cNvSpPr txBox="1"/>
          <p:nvPr/>
        </p:nvSpPr>
        <p:spPr>
          <a:xfrm>
            <a:off x="6538800" y="0"/>
            <a:ext cx="26052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_tradnl" b="1" i="1" dirty="0" smtClean="0">
                <a:solidFill>
                  <a:srgbClr val="C00000"/>
                </a:solidFill>
                <a:latin typeface="Comic Sans MS" pitchFamily="66" charset="0"/>
              </a:rPr>
              <a:t>Repasemos </a:t>
            </a:r>
          </a:p>
          <a:p>
            <a:pPr algn="ctr"/>
            <a:r>
              <a:rPr lang="es-ES_tradnl" b="1" i="1" dirty="0" smtClean="0">
                <a:solidFill>
                  <a:srgbClr val="C00000"/>
                </a:solidFill>
                <a:latin typeface="Comic Sans MS" pitchFamily="66" charset="0"/>
              </a:rPr>
              <a:t>de clases anteriores…</a:t>
            </a:r>
            <a:endParaRPr lang="es-AR" b="1" i="1" dirty="0">
              <a:solidFill>
                <a:srgbClr val="C0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16" grpId="0"/>
      <p:bldP spid="2151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2" name="Text Box 4"/>
          <p:cNvSpPr txBox="1">
            <a:spLocks noChangeArrowheads="1"/>
          </p:cNvSpPr>
          <p:nvPr/>
        </p:nvSpPr>
        <p:spPr bwMode="auto">
          <a:xfrm>
            <a:off x="648011" y="571480"/>
            <a:ext cx="1852287" cy="1969770"/>
          </a:xfrm>
          <a:prstGeom prst="rect">
            <a:avLst/>
          </a:prstGeom>
          <a:solidFill>
            <a:srgbClr val="FFCCCC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s-ES_tradnl" b="1" dirty="0">
                <a:solidFill>
                  <a:schemeClr val="tx1"/>
                </a:solidFill>
              </a:rPr>
              <a:t>Nutrientes </a:t>
            </a:r>
          </a:p>
          <a:p>
            <a:pPr algn="ctr"/>
            <a:r>
              <a:rPr lang="es-ES_tradnl" b="1" dirty="0">
                <a:solidFill>
                  <a:schemeClr val="tx1"/>
                </a:solidFill>
              </a:rPr>
              <a:t>Contenedores</a:t>
            </a:r>
          </a:p>
          <a:p>
            <a:pPr algn="ctr"/>
            <a:r>
              <a:rPr lang="es-ES_tradnl" b="1" dirty="0">
                <a:solidFill>
                  <a:schemeClr val="tx1"/>
                </a:solidFill>
              </a:rPr>
              <a:t>de Energía</a:t>
            </a:r>
          </a:p>
          <a:p>
            <a:endParaRPr lang="es-ES_tradnl" b="1" dirty="0">
              <a:solidFill>
                <a:schemeClr val="tx1"/>
              </a:solidFill>
            </a:endParaRPr>
          </a:p>
          <a:p>
            <a:r>
              <a:rPr lang="es-ES_tradnl" b="1" dirty="0">
                <a:solidFill>
                  <a:srgbClr val="000099"/>
                </a:solidFill>
              </a:rPr>
              <a:t>Carbohidratos</a:t>
            </a:r>
          </a:p>
          <a:p>
            <a:r>
              <a:rPr lang="es-ES_tradnl" b="1" dirty="0">
                <a:solidFill>
                  <a:srgbClr val="660066"/>
                </a:solidFill>
              </a:rPr>
              <a:t>Lípidos</a:t>
            </a:r>
          </a:p>
          <a:p>
            <a:r>
              <a:rPr lang="es-ES_tradnl" sz="1400" b="1" dirty="0"/>
              <a:t>Proteínas</a:t>
            </a:r>
          </a:p>
        </p:txBody>
      </p:sp>
      <p:grpSp>
        <p:nvGrpSpPr>
          <p:cNvPr id="2" name="16 Grupo"/>
          <p:cNvGrpSpPr/>
          <p:nvPr/>
        </p:nvGrpSpPr>
        <p:grpSpPr>
          <a:xfrm>
            <a:off x="2716213" y="406296"/>
            <a:ext cx="5942789" cy="2308324"/>
            <a:chOff x="2716213" y="406296"/>
            <a:chExt cx="5942789" cy="2308324"/>
          </a:xfrm>
        </p:grpSpPr>
        <p:sp>
          <p:nvSpPr>
            <p:cNvPr id="36879" name="AutoShape 5"/>
            <p:cNvSpPr>
              <a:spLocks noChangeArrowheads="1"/>
            </p:cNvSpPr>
            <p:nvPr/>
          </p:nvSpPr>
          <p:spPr bwMode="auto">
            <a:xfrm>
              <a:off x="2716213" y="1052513"/>
              <a:ext cx="3887788" cy="1296988"/>
            </a:xfrm>
            <a:prstGeom prst="rightArrow">
              <a:avLst>
                <a:gd name="adj1" fmla="val 45657"/>
                <a:gd name="adj2" fmla="val 55940"/>
              </a:avLst>
            </a:prstGeom>
            <a:solidFill>
              <a:srgbClr val="FFCC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s-ES_tradnl" b="1" dirty="0">
                  <a:solidFill>
                    <a:srgbClr val="FF0000"/>
                  </a:solidFill>
                </a:rPr>
                <a:t>VIAS CATABOLICAS </a:t>
              </a:r>
            </a:p>
            <a:p>
              <a:pPr algn="ctr"/>
              <a:r>
                <a:rPr lang="es-ES_tradnl" b="1" dirty="0">
                  <a:solidFill>
                    <a:srgbClr val="FF0000"/>
                  </a:solidFill>
                </a:rPr>
                <a:t>(Degradación </a:t>
              </a:r>
              <a:r>
                <a:rPr lang="es-ES_tradnl" b="1" dirty="0" smtClean="0">
                  <a:solidFill>
                    <a:srgbClr val="FF0000"/>
                  </a:solidFill>
                </a:rPr>
                <a:t>“</a:t>
              </a:r>
              <a:r>
                <a:rPr lang="es-ES_tradnl" b="1" i="1" dirty="0" err="1" smtClean="0">
                  <a:solidFill>
                    <a:srgbClr val="FF0000"/>
                  </a:solidFill>
                </a:rPr>
                <a:t>oxidativa</a:t>
              </a:r>
              <a:r>
                <a:rPr lang="es-ES_tradnl" b="1" i="1" dirty="0" smtClean="0">
                  <a:solidFill>
                    <a:srgbClr val="FF0000"/>
                  </a:solidFill>
                </a:rPr>
                <a:t>”</a:t>
              </a:r>
              <a:r>
                <a:rPr lang="es-ES_tradnl" b="1" dirty="0" smtClean="0">
                  <a:solidFill>
                    <a:srgbClr val="FF0000"/>
                  </a:solidFill>
                </a:rPr>
                <a:t>)</a:t>
              </a:r>
              <a:endParaRPr lang="es-ES_tradnl" b="1" dirty="0">
                <a:solidFill>
                  <a:srgbClr val="FF0000"/>
                </a:solidFill>
              </a:endParaRPr>
            </a:p>
          </p:txBody>
        </p:sp>
        <p:sp>
          <p:nvSpPr>
            <p:cNvPr id="36880" name="Text Box 7"/>
            <p:cNvSpPr txBox="1">
              <a:spLocks noChangeArrowheads="1"/>
            </p:cNvSpPr>
            <p:nvPr/>
          </p:nvSpPr>
          <p:spPr bwMode="auto">
            <a:xfrm>
              <a:off x="6786578" y="406296"/>
              <a:ext cx="1872424" cy="2308324"/>
            </a:xfrm>
            <a:prstGeom prst="rect">
              <a:avLst/>
            </a:prstGeom>
            <a:solidFill>
              <a:srgbClr val="FFCCCC"/>
            </a:solidFill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s-ES_tradnl" b="1" dirty="0">
                  <a:solidFill>
                    <a:schemeClr val="tx1"/>
                  </a:solidFill>
                </a:rPr>
                <a:t>Productos </a:t>
              </a:r>
            </a:p>
            <a:p>
              <a:r>
                <a:rPr lang="es-ES_tradnl" b="1" dirty="0">
                  <a:solidFill>
                    <a:schemeClr val="tx1"/>
                  </a:solidFill>
                </a:rPr>
                <a:t>finales </a:t>
              </a:r>
            </a:p>
            <a:p>
              <a:r>
                <a:rPr lang="es-ES_tradnl" b="1" dirty="0">
                  <a:solidFill>
                    <a:schemeClr val="tx1"/>
                  </a:solidFill>
                </a:rPr>
                <a:t>carentes </a:t>
              </a:r>
            </a:p>
            <a:p>
              <a:r>
                <a:rPr lang="es-ES_tradnl" b="1" dirty="0">
                  <a:solidFill>
                    <a:schemeClr val="tx1"/>
                  </a:solidFill>
                </a:rPr>
                <a:t>de Energía</a:t>
              </a:r>
            </a:p>
            <a:p>
              <a:endParaRPr lang="es-ES_tradnl" b="1" dirty="0">
                <a:solidFill>
                  <a:schemeClr val="tx1"/>
                </a:solidFill>
              </a:endParaRPr>
            </a:p>
            <a:p>
              <a:r>
                <a:rPr lang="es-ES_tradnl" b="1" dirty="0">
                  <a:solidFill>
                    <a:srgbClr val="000099"/>
                  </a:solidFill>
                </a:rPr>
                <a:t>CO</a:t>
              </a:r>
              <a:r>
                <a:rPr lang="es-ES_tradnl" b="1" baseline="-18000" dirty="0">
                  <a:solidFill>
                    <a:srgbClr val="000099"/>
                  </a:solidFill>
                </a:rPr>
                <a:t>2</a:t>
              </a:r>
            </a:p>
            <a:p>
              <a:r>
                <a:rPr lang="es-ES_tradnl" b="1" dirty="0">
                  <a:solidFill>
                    <a:srgbClr val="660066"/>
                  </a:solidFill>
                </a:rPr>
                <a:t>H</a:t>
              </a:r>
              <a:r>
                <a:rPr lang="es-ES_tradnl" b="1" baseline="-18000" dirty="0">
                  <a:solidFill>
                    <a:srgbClr val="660066"/>
                  </a:solidFill>
                </a:rPr>
                <a:t>2</a:t>
              </a:r>
              <a:r>
                <a:rPr lang="es-ES_tradnl" b="1" dirty="0">
                  <a:solidFill>
                    <a:srgbClr val="660066"/>
                  </a:solidFill>
                </a:rPr>
                <a:t>O</a:t>
              </a:r>
            </a:p>
            <a:p>
              <a:r>
                <a:rPr lang="es-ES_tradnl" b="1" dirty="0"/>
                <a:t>NH</a:t>
              </a:r>
              <a:r>
                <a:rPr lang="es-ES_tradnl" b="1" baseline="-18000" dirty="0"/>
                <a:t>3</a:t>
              </a:r>
            </a:p>
          </p:txBody>
        </p:sp>
      </p:grpSp>
      <p:sp>
        <p:nvSpPr>
          <p:cNvPr id="37896" name="Oval 8"/>
          <p:cNvSpPr>
            <a:spLocks noChangeArrowheads="1"/>
          </p:cNvSpPr>
          <p:nvPr/>
        </p:nvSpPr>
        <p:spPr bwMode="auto">
          <a:xfrm>
            <a:off x="2214547" y="2709861"/>
            <a:ext cx="1785950" cy="1362081"/>
          </a:xfrm>
          <a:prstGeom prst="ellipse">
            <a:avLst/>
          </a:prstGeom>
          <a:solidFill>
            <a:srgbClr val="C0C0C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ES_tradnl" sz="1600" b="1" dirty="0" smtClean="0">
              <a:solidFill>
                <a:schemeClr val="tx1"/>
              </a:solidFill>
            </a:endParaRPr>
          </a:p>
          <a:p>
            <a:r>
              <a:rPr lang="es-ES_tradnl" sz="1600" b="1" dirty="0" smtClean="0">
                <a:solidFill>
                  <a:schemeClr val="tx1"/>
                </a:solidFill>
              </a:rPr>
              <a:t>NAD</a:t>
            </a:r>
            <a:r>
              <a:rPr lang="es-ES_tradnl" sz="1600" b="1" baseline="24000" dirty="0">
                <a:solidFill>
                  <a:schemeClr val="tx1"/>
                </a:solidFill>
              </a:rPr>
              <a:t>+</a:t>
            </a:r>
          </a:p>
          <a:p>
            <a:r>
              <a:rPr lang="es-ES_tradnl" sz="1600" b="1" dirty="0">
                <a:solidFill>
                  <a:schemeClr val="tx1"/>
                </a:solidFill>
              </a:rPr>
              <a:t>NADP</a:t>
            </a:r>
            <a:r>
              <a:rPr lang="es-ES_tradnl" sz="1600" b="1" baseline="26000" dirty="0">
                <a:solidFill>
                  <a:schemeClr val="tx1"/>
                </a:solidFill>
              </a:rPr>
              <a:t>+</a:t>
            </a:r>
          </a:p>
          <a:p>
            <a:r>
              <a:rPr lang="es-ES_tradnl" sz="1600" b="1" dirty="0">
                <a:solidFill>
                  <a:schemeClr val="tx1"/>
                </a:solidFill>
              </a:rPr>
              <a:t>FAD</a:t>
            </a:r>
          </a:p>
          <a:p>
            <a:r>
              <a:rPr lang="es-ES_tradnl" sz="1600" b="1" dirty="0">
                <a:solidFill>
                  <a:schemeClr val="tx1"/>
                </a:solidFill>
              </a:rPr>
              <a:t>ADP+HPO</a:t>
            </a:r>
            <a:r>
              <a:rPr lang="es-ES_tradnl" sz="1600" b="1" baseline="-18000" dirty="0">
                <a:solidFill>
                  <a:schemeClr val="tx1"/>
                </a:solidFill>
              </a:rPr>
              <a:t>4</a:t>
            </a:r>
            <a:r>
              <a:rPr lang="es-ES_tradnl" sz="1600" b="1" baseline="24000" dirty="0">
                <a:solidFill>
                  <a:schemeClr val="tx1"/>
                </a:solidFill>
              </a:rPr>
              <a:t>2-</a:t>
            </a:r>
          </a:p>
          <a:p>
            <a:endParaRPr lang="es-ES_tradnl" sz="1400" dirty="0">
              <a:solidFill>
                <a:schemeClr val="tx1"/>
              </a:solidFill>
            </a:endParaRPr>
          </a:p>
        </p:txBody>
      </p:sp>
      <p:grpSp>
        <p:nvGrpSpPr>
          <p:cNvPr id="3" name="Group 21"/>
          <p:cNvGrpSpPr>
            <a:grpSpLocks/>
          </p:cNvGrpSpPr>
          <p:nvPr/>
        </p:nvGrpSpPr>
        <p:grpSpPr bwMode="auto">
          <a:xfrm>
            <a:off x="2916238" y="2060575"/>
            <a:ext cx="3930650" cy="1944688"/>
            <a:chOff x="1837" y="1298"/>
            <a:chExt cx="2476" cy="1225"/>
          </a:xfrm>
        </p:grpSpPr>
        <p:grpSp>
          <p:nvGrpSpPr>
            <p:cNvPr id="4" name="Group 13"/>
            <p:cNvGrpSpPr>
              <a:grpSpLocks/>
            </p:cNvGrpSpPr>
            <p:nvPr/>
          </p:nvGrpSpPr>
          <p:grpSpPr bwMode="auto">
            <a:xfrm>
              <a:off x="2743" y="1706"/>
              <a:ext cx="1570" cy="817"/>
              <a:chOff x="2743" y="1706"/>
              <a:chExt cx="1570" cy="817"/>
            </a:xfrm>
          </p:grpSpPr>
          <p:sp>
            <p:nvSpPr>
              <p:cNvPr id="36877" name="Oval 10"/>
              <p:cNvSpPr>
                <a:spLocks noChangeArrowheads="1"/>
              </p:cNvSpPr>
              <p:nvPr/>
            </p:nvSpPr>
            <p:spPr bwMode="auto">
              <a:xfrm>
                <a:off x="2743" y="1706"/>
                <a:ext cx="817" cy="817"/>
              </a:xfrm>
              <a:prstGeom prst="ellipse">
                <a:avLst/>
              </a:prstGeom>
              <a:solidFill>
                <a:srgbClr val="FFCC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s-ES_tradnl" sz="1600" b="1" dirty="0" smtClean="0">
                  <a:solidFill>
                    <a:schemeClr val="tx1"/>
                  </a:solidFill>
                </a:endParaRPr>
              </a:p>
              <a:p>
                <a:pPr algn="ctr"/>
                <a:r>
                  <a:rPr lang="es-ES_tradnl" sz="1600" b="1" dirty="0" smtClean="0">
                    <a:solidFill>
                      <a:schemeClr val="tx1"/>
                    </a:solidFill>
                  </a:rPr>
                  <a:t>NADH</a:t>
                </a:r>
                <a:endParaRPr lang="es-ES_tradnl" sz="1600" b="1" baseline="24000" dirty="0">
                  <a:solidFill>
                    <a:schemeClr val="tx1"/>
                  </a:solidFill>
                </a:endParaRPr>
              </a:p>
              <a:p>
                <a:pPr algn="ctr"/>
                <a:r>
                  <a:rPr lang="es-ES_tradnl" sz="1600" b="1" dirty="0">
                    <a:solidFill>
                      <a:schemeClr val="tx1"/>
                    </a:solidFill>
                  </a:rPr>
                  <a:t>NADPH</a:t>
                </a:r>
                <a:endParaRPr lang="es-ES_tradnl" sz="1600" b="1" baseline="26000" dirty="0">
                  <a:solidFill>
                    <a:schemeClr val="tx1"/>
                  </a:solidFill>
                </a:endParaRPr>
              </a:p>
              <a:p>
                <a:pPr algn="ctr"/>
                <a:r>
                  <a:rPr lang="es-ES_tradnl" sz="1600" b="1" dirty="0">
                    <a:solidFill>
                      <a:schemeClr val="tx1"/>
                    </a:solidFill>
                  </a:rPr>
                  <a:t>FADH</a:t>
                </a:r>
                <a:r>
                  <a:rPr lang="es-ES_tradnl" sz="1600" b="1" baseline="-18000" dirty="0">
                    <a:solidFill>
                      <a:schemeClr val="tx1"/>
                    </a:solidFill>
                  </a:rPr>
                  <a:t>2</a:t>
                </a:r>
              </a:p>
              <a:p>
                <a:pPr algn="ctr"/>
                <a:r>
                  <a:rPr lang="es-ES_tradnl" sz="1600" b="1" dirty="0">
                    <a:solidFill>
                      <a:srgbClr val="FF0000"/>
                    </a:solidFill>
                  </a:rPr>
                  <a:t>ATP</a:t>
                </a:r>
                <a:endParaRPr lang="es-ES_tradnl" sz="1600" b="1" baseline="24000" dirty="0">
                  <a:solidFill>
                    <a:srgbClr val="FF0000"/>
                  </a:solidFill>
                </a:endParaRPr>
              </a:p>
              <a:p>
                <a:endParaRPr lang="es-ES_tradnl" sz="1600" b="1" baseline="-180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6878" name="Text Box 12"/>
              <p:cNvSpPr txBox="1">
                <a:spLocks noChangeArrowheads="1"/>
              </p:cNvSpPr>
              <p:nvPr/>
            </p:nvSpPr>
            <p:spPr bwMode="auto">
              <a:xfrm>
                <a:off x="3560" y="1890"/>
                <a:ext cx="753" cy="446"/>
              </a:xfrm>
              <a:prstGeom prst="rect">
                <a:avLst/>
              </a:prstGeom>
              <a:solidFill>
                <a:srgbClr val="FFCC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l"/>
                <a:r>
                  <a:rPr lang="es-ES_tradnl" sz="2000" b="1" dirty="0">
                    <a:solidFill>
                      <a:srgbClr val="FF0000"/>
                    </a:solidFill>
                  </a:rPr>
                  <a:t>Energía </a:t>
                </a:r>
              </a:p>
              <a:p>
                <a:pPr algn="l"/>
                <a:r>
                  <a:rPr lang="es-ES_tradnl" sz="2000" b="1" dirty="0">
                    <a:solidFill>
                      <a:srgbClr val="FF0000"/>
                    </a:solidFill>
                  </a:rPr>
                  <a:t>Química</a:t>
                </a:r>
              </a:p>
            </p:txBody>
          </p:sp>
        </p:grpSp>
        <p:sp>
          <p:nvSpPr>
            <p:cNvPr id="36876" name="AutoShape 14"/>
            <p:cNvSpPr>
              <a:spLocks noChangeArrowheads="1"/>
            </p:cNvSpPr>
            <p:nvPr/>
          </p:nvSpPr>
          <p:spPr bwMode="auto">
            <a:xfrm>
              <a:off x="1837" y="1298"/>
              <a:ext cx="1587" cy="363"/>
            </a:xfrm>
            <a:prstGeom prst="curvedDownArrow">
              <a:avLst>
                <a:gd name="adj1" fmla="val 87438"/>
                <a:gd name="adj2" fmla="val 174876"/>
                <a:gd name="adj3" fmla="val 33333"/>
              </a:avLst>
            </a:prstGeom>
            <a:solidFill>
              <a:srgbClr val="FFCC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7903" name="Text Box 15"/>
          <p:cNvSpPr txBox="1">
            <a:spLocks noChangeArrowheads="1"/>
          </p:cNvSpPr>
          <p:nvPr/>
        </p:nvSpPr>
        <p:spPr bwMode="auto">
          <a:xfrm>
            <a:off x="6500826" y="4143380"/>
            <a:ext cx="2357454" cy="2031325"/>
          </a:xfrm>
          <a:prstGeom prst="rect">
            <a:avLst/>
          </a:prstGeom>
          <a:solidFill>
            <a:srgbClr val="CCFFFF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s-ES_tradnl" b="1" dirty="0">
                <a:solidFill>
                  <a:schemeClr val="tx1"/>
                </a:solidFill>
              </a:rPr>
              <a:t>Moléculas </a:t>
            </a:r>
          </a:p>
          <a:p>
            <a:pPr algn="ctr"/>
            <a:r>
              <a:rPr lang="es-ES_tradnl" b="1" dirty="0">
                <a:solidFill>
                  <a:schemeClr val="tx1"/>
                </a:solidFill>
              </a:rPr>
              <a:t>Precursoras</a:t>
            </a:r>
          </a:p>
          <a:p>
            <a:endParaRPr lang="es-ES_tradnl" b="1" dirty="0">
              <a:solidFill>
                <a:schemeClr val="tx1"/>
              </a:solidFill>
            </a:endParaRPr>
          </a:p>
          <a:p>
            <a:r>
              <a:rPr lang="es-ES_tradnl" b="1" dirty="0">
                <a:solidFill>
                  <a:srgbClr val="000099"/>
                </a:solidFill>
              </a:rPr>
              <a:t>Monosacáridos</a:t>
            </a:r>
            <a:endParaRPr lang="es-ES_tradnl" b="1" baseline="-18000" dirty="0">
              <a:solidFill>
                <a:srgbClr val="000099"/>
              </a:solidFill>
            </a:endParaRPr>
          </a:p>
          <a:p>
            <a:r>
              <a:rPr lang="es-ES_tradnl" b="1" dirty="0">
                <a:solidFill>
                  <a:srgbClr val="660066"/>
                </a:solidFill>
              </a:rPr>
              <a:t>Ácidos grasos</a:t>
            </a:r>
          </a:p>
          <a:p>
            <a:r>
              <a:rPr lang="es-ES_tradnl" b="1" dirty="0"/>
              <a:t>Aminoácidos</a:t>
            </a:r>
          </a:p>
          <a:p>
            <a:r>
              <a:rPr lang="es-ES_tradnl" b="1" dirty="0">
                <a:solidFill>
                  <a:srgbClr val="008000"/>
                </a:solidFill>
              </a:rPr>
              <a:t>Bases nitrogenadas</a:t>
            </a:r>
            <a:endParaRPr lang="es-ES_tradnl" b="1" baseline="-18000" dirty="0">
              <a:solidFill>
                <a:srgbClr val="008000"/>
              </a:solidFill>
            </a:endParaRPr>
          </a:p>
        </p:txBody>
      </p:sp>
      <p:grpSp>
        <p:nvGrpSpPr>
          <p:cNvPr id="5" name="17 Grupo"/>
          <p:cNvGrpSpPr/>
          <p:nvPr/>
        </p:nvGrpSpPr>
        <p:grpSpPr>
          <a:xfrm>
            <a:off x="214282" y="4221163"/>
            <a:ext cx="6143668" cy="2308324"/>
            <a:chOff x="214282" y="4221163"/>
            <a:chExt cx="6143668" cy="2308324"/>
          </a:xfrm>
        </p:grpSpPr>
        <p:sp>
          <p:nvSpPr>
            <p:cNvPr id="36872" name="AutoShape 16"/>
            <p:cNvSpPr>
              <a:spLocks noChangeArrowheads="1"/>
            </p:cNvSpPr>
            <p:nvPr/>
          </p:nvSpPr>
          <p:spPr bwMode="auto">
            <a:xfrm>
              <a:off x="2149141" y="4365625"/>
              <a:ext cx="4208809" cy="1368425"/>
            </a:xfrm>
            <a:prstGeom prst="leftArrow">
              <a:avLst>
                <a:gd name="adj1" fmla="val 41296"/>
                <a:gd name="adj2" fmla="val 56873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s-ES_tradnl" b="1" dirty="0">
                  <a:solidFill>
                    <a:srgbClr val="000099"/>
                  </a:solidFill>
                </a:rPr>
                <a:t>VIAS ANABOLICAS</a:t>
              </a:r>
            </a:p>
            <a:p>
              <a:pPr algn="ctr"/>
              <a:r>
                <a:rPr lang="es-ES_tradnl" b="1" dirty="0">
                  <a:solidFill>
                    <a:srgbClr val="000099"/>
                  </a:solidFill>
                </a:rPr>
                <a:t>(Síntesis </a:t>
              </a:r>
              <a:r>
                <a:rPr lang="es-ES_tradnl" b="1" dirty="0" smtClean="0">
                  <a:solidFill>
                    <a:srgbClr val="000099"/>
                  </a:solidFill>
                </a:rPr>
                <a:t>“</a:t>
              </a:r>
              <a:r>
                <a:rPr lang="es-ES_tradnl" b="1" i="1" dirty="0" smtClean="0">
                  <a:solidFill>
                    <a:srgbClr val="000099"/>
                  </a:solidFill>
                </a:rPr>
                <a:t>reductora</a:t>
              </a:r>
              <a:r>
                <a:rPr lang="es-ES_tradnl" b="1" dirty="0" smtClean="0">
                  <a:solidFill>
                    <a:srgbClr val="000099"/>
                  </a:solidFill>
                </a:rPr>
                <a:t>”)</a:t>
              </a:r>
              <a:endParaRPr lang="es-ES_tradnl" b="1" dirty="0">
                <a:solidFill>
                  <a:srgbClr val="000099"/>
                </a:solidFill>
              </a:endParaRPr>
            </a:p>
          </p:txBody>
        </p:sp>
        <p:sp>
          <p:nvSpPr>
            <p:cNvPr id="36873" name="Text Box 18"/>
            <p:cNvSpPr txBox="1">
              <a:spLocks noChangeArrowheads="1"/>
            </p:cNvSpPr>
            <p:nvPr/>
          </p:nvSpPr>
          <p:spPr bwMode="auto">
            <a:xfrm>
              <a:off x="214282" y="4221163"/>
              <a:ext cx="2000263" cy="2308324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s-ES_tradnl" b="1" dirty="0">
                  <a:solidFill>
                    <a:schemeClr val="tx1"/>
                  </a:solidFill>
                </a:rPr>
                <a:t>Macromoléculas </a:t>
              </a:r>
            </a:p>
            <a:p>
              <a:pPr algn="ctr"/>
              <a:r>
                <a:rPr lang="es-ES_tradnl" b="1" dirty="0">
                  <a:solidFill>
                    <a:schemeClr val="tx1"/>
                  </a:solidFill>
                </a:rPr>
                <a:t>Celulares</a:t>
              </a:r>
            </a:p>
            <a:p>
              <a:endParaRPr lang="es-ES_tradnl" dirty="0">
                <a:solidFill>
                  <a:schemeClr val="tx1"/>
                </a:solidFill>
              </a:endParaRPr>
            </a:p>
            <a:p>
              <a:r>
                <a:rPr lang="es-ES_tradnl" b="1" dirty="0">
                  <a:solidFill>
                    <a:srgbClr val="000099"/>
                  </a:solidFill>
                </a:rPr>
                <a:t>Polisacáridos</a:t>
              </a:r>
              <a:endParaRPr lang="es-ES_tradnl" b="1" baseline="-18000" dirty="0">
                <a:solidFill>
                  <a:srgbClr val="000099"/>
                </a:solidFill>
              </a:endParaRPr>
            </a:p>
            <a:p>
              <a:r>
                <a:rPr lang="es-ES_tradnl" b="1" dirty="0">
                  <a:solidFill>
                    <a:srgbClr val="660066"/>
                  </a:solidFill>
                </a:rPr>
                <a:t>Lípidos</a:t>
              </a:r>
            </a:p>
            <a:p>
              <a:r>
                <a:rPr lang="es-ES_tradnl" b="1" dirty="0"/>
                <a:t>Proteínas</a:t>
              </a:r>
            </a:p>
            <a:p>
              <a:r>
                <a:rPr lang="es-ES_tradnl" b="1" dirty="0">
                  <a:solidFill>
                    <a:srgbClr val="008000"/>
                  </a:solidFill>
                </a:rPr>
                <a:t>Ácidos </a:t>
              </a:r>
              <a:r>
                <a:rPr lang="es-ES_tradnl" b="1" dirty="0" err="1">
                  <a:solidFill>
                    <a:srgbClr val="008000"/>
                  </a:solidFill>
                </a:rPr>
                <a:t>Nucleicos</a:t>
              </a:r>
              <a:endParaRPr lang="es-ES_tradnl" b="1" baseline="-18000" dirty="0">
                <a:solidFill>
                  <a:srgbClr val="008000"/>
                </a:solidFill>
              </a:endParaRPr>
            </a:p>
          </p:txBody>
        </p:sp>
      </p:grpSp>
      <p:sp>
        <p:nvSpPr>
          <p:cNvPr id="36874" name="AutoShape 19"/>
          <p:cNvSpPr>
            <a:spLocks noChangeArrowheads="1"/>
          </p:cNvSpPr>
          <p:nvPr/>
        </p:nvSpPr>
        <p:spPr bwMode="auto">
          <a:xfrm flipH="1">
            <a:off x="2695015" y="4076700"/>
            <a:ext cx="2480546" cy="647700"/>
          </a:xfrm>
          <a:prstGeom prst="curvedUpArrow">
            <a:avLst>
              <a:gd name="adj1" fmla="val 73382"/>
              <a:gd name="adj2" fmla="val 146765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" name="16 CuadroTexto"/>
          <p:cNvSpPr txBox="1"/>
          <p:nvPr/>
        </p:nvSpPr>
        <p:spPr>
          <a:xfrm>
            <a:off x="3357554" y="0"/>
            <a:ext cx="233910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_tradnl" sz="1600" b="1" i="1" dirty="0" smtClean="0">
                <a:solidFill>
                  <a:srgbClr val="C00000"/>
                </a:solidFill>
                <a:latin typeface="Comic Sans MS" pitchFamily="66" charset="0"/>
              </a:rPr>
              <a:t>Repasemos </a:t>
            </a:r>
          </a:p>
          <a:p>
            <a:pPr algn="ctr"/>
            <a:r>
              <a:rPr lang="es-ES_tradnl" sz="1600" b="1" i="1" dirty="0" smtClean="0">
                <a:solidFill>
                  <a:srgbClr val="C00000"/>
                </a:solidFill>
                <a:latin typeface="Comic Sans MS" pitchFamily="66" charset="0"/>
              </a:rPr>
              <a:t>de clases anteriores…</a:t>
            </a:r>
            <a:endParaRPr lang="es-AR" sz="1600" b="1" i="1" dirty="0">
              <a:solidFill>
                <a:srgbClr val="C0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1000"/>
                                        <p:tgtEl>
                                          <p:spTgt spid="368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2" grpId="0" animBg="1"/>
      <p:bldP spid="37896" grpId="0" animBg="1"/>
      <p:bldP spid="37903" grpId="0" animBg="1"/>
      <p:bldP spid="3687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31 Proceso"/>
          <p:cNvSpPr/>
          <p:nvPr/>
        </p:nvSpPr>
        <p:spPr>
          <a:xfrm>
            <a:off x="6858021" y="4786313"/>
            <a:ext cx="642937" cy="285750"/>
          </a:xfrm>
          <a:prstGeom prst="flowChartProcess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/>
          </a:p>
        </p:txBody>
      </p:sp>
      <p:sp>
        <p:nvSpPr>
          <p:cNvPr id="31" name="30 Elipse"/>
          <p:cNvSpPr/>
          <p:nvPr/>
        </p:nvSpPr>
        <p:spPr>
          <a:xfrm>
            <a:off x="6858016" y="4143380"/>
            <a:ext cx="642942" cy="571504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/>
          </a:p>
        </p:txBody>
      </p:sp>
      <p:sp>
        <p:nvSpPr>
          <p:cNvPr id="30" name="29 Explosión 2"/>
          <p:cNvSpPr/>
          <p:nvPr/>
        </p:nvSpPr>
        <p:spPr>
          <a:xfrm>
            <a:off x="2000250" y="4500563"/>
            <a:ext cx="842963" cy="714375"/>
          </a:xfrm>
          <a:prstGeom prst="irregularSeal2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/>
          </a:p>
        </p:txBody>
      </p:sp>
      <p:sp>
        <p:nvSpPr>
          <p:cNvPr id="8197" name="1 Título"/>
          <p:cNvSpPr>
            <a:spLocks noGrp="1"/>
          </p:cNvSpPr>
          <p:nvPr>
            <p:ph type="title"/>
          </p:nvPr>
        </p:nvSpPr>
        <p:spPr>
          <a:xfrm>
            <a:off x="1928813" y="214313"/>
            <a:ext cx="5715000" cy="571500"/>
          </a:xfrm>
          <a:ln w="28575">
            <a:solidFill>
              <a:srgbClr val="00B050"/>
            </a:solidFill>
          </a:ln>
        </p:spPr>
        <p:txBody>
          <a:bodyPr/>
          <a:lstStyle/>
          <a:p>
            <a:pPr eaLnBrk="1" hangingPunct="1"/>
            <a:r>
              <a:rPr lang="es-AR" sz="1800" b="1" smtClean="0"/>
              <a:t>          GLÚCIDOS	         LÍPIDOS           PROTEÍNAS</a:t>
            </a:r>
            <a:r>
              <a:rPr lang="es-AR" sz="1100" i="1" smtClean="0"/>
              <a:t/>
            </a:r>
            <a:br>
              <a:rPr lang="es-AR" sz="1100" i="1" smtClean="0"/>
            </a:br>
            <a:endParaRPr lang="es-AR" sz="1100" i="1" smtClean="0"/>
          </a:p>
        </p:txBody>
      </p:sp>
      <p:sp>
        <p:nvSpPr>
          <p:cNvPr id="8198" name="4 CuadroTexto"/>
          <p:cNvSpPr txBox="1">
            <a:spLocks noChangeArrowheads="1"/>
          </p:cNvSpPr>
          <p:nvPr/>
        </p:nvSpPr>
        <p:spPr bwMode="auto">
          <a:xfrm>
            <a:off x="3313113" y="3857625"/>
            <a:ext cx="3123612" cy="1323439"/>
          </a:xfrm>
          <a:prstGeom prst="rect">
            <a:avLst/>
          </a:prstGeom>
          <a:solidFill>
            <a:srgbClr val="FF99FF"/>
          </a:solidFill>
          <a:ln w="28575">
            <a:solidFill>
              <a:srgbClr val="FF000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AR" sz="2000" b="1" i="1" dirty="0">
                <a:latin typeface="Calibri" pitchFamily="34" charset="0"/>
              </a:rPr>
              <a:t>TRANSPORTE ELECTRÓNICO</a:t>
            </a:r>
          </a:p>
          <a:p>
            <a:pPr algn="ctr"/>
            <a:r>
              <a:rPr lang="es-AR" sz="2000" b="1" i="1" dirty="0">
                <a:latin typeface="Calibri" pitchFamily="34" charset="0"/>
              </a:rPr>
              <a:t>MITOCONDRIAL</a:t>
            </a:r>
          </a:p>
          <a:p>
            <a:pPr algn="ctr"/>
            <a:r>
              <a:rPr lang="es-AR" sz="2000" b="1" i="1" dirty="0">
                <a:latin typeface="Calibri" pitchFamily="34" charset="0"/>
              </a:rPr>
              <a:t>Y</a:t>
            </a:r>
          </a:p>
          <a:p>
            <a:pPr algn="ctr"/>
            <a:r>
              <a:rPr lang="es-AR" sz="2000" b="1" i="1" dirty="0">
                <a:latin typeface="Calibri" pitchFamily="34" charset="0"/>
              </a:rPr>
              <a:t>FOSFORILACIÓN OXIDATIVA</a:t>
            </a:r>
          </a:p>
        </p:txBody>
      </p:sp>
      <p:sp>
        <p:nvSpPr>
          <p:cNvPr id="8199" name="5 CuadroTexto"/>
          <p:cNvSpPr txBox="1">
            <a:spLocks noChangeArrowheads="1"/>
          </p:cNvSpPr>
          <p:nvPr/>
        </p:nvSpPr>
        <p:spPr bwMode="auto">
          <a:xfrm>
            <a:off x="3000375" y="1290638"/>
            <a:ext cx="3286125" cy="923925"/>
          </a:xfrm>
          <a:prstGeom prst="rect">
            <a:avLst/>
          </a:prstGeom>
          <a:noFill/>
          <a:ln w="28575">
            <a:solidFill>
              <a:srgbClr val="0070C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AR" b="1" dirty="0">
                <a:latin typeface="Calibri" pitchFamily="34" charset="0"/>
              </a:rPr>
              <a:t>DEGRADACIÓN POR </a:t>
            </a:r>
            <a:r>
              <a:rPr lang="es-AR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OXIDACIÓN</a:t>
            </a:r>
          </a:p>
          <a:p>
            <a:pPr algn="ctr"/>
            <a:r>
              <a:rPr lang="es-AR" dirty="0">
                <a:latin typeface="Calibri" pitchFamily="34" charset="0"/>
              </a:rPr>
              <a:t>(Vía </a:t>
            </a:r>
            <a:r>
              <a:rPr lang="es-AR" dirty="0" err="1">
                <a:latin typeface="Calibri" pitchFamily="34" charset="0"/>
              </a:rPr>
              <a:t>Glicolítica</a:t>
            </a:r>
            <a:r>
              <a:rPr lang="es-AR" dirty="0">
                <a:latin typeface="Calibri" pitchFamily="34" charset="0"/>
              </a:rPr>
              <a:t>,</a:t>
            </a:r>
          </a:p>
          <a:p>
            <a:pPr algn="ctr"/>
            <a:r>
              <a:rPr lang="es-AR" dirty="0">
                <a:latin typeface="Calibri" pitchFamily="34" charset="0"/>
              </a:rPr>
              <a:t> Ciclo de </a:t>
            </a:r>
            <a:r>
              <a:rPr lang="es-AR" dirty="0" err="1">
                <a:latin typeface="Calibri" pitchFamily="34" charset="0"/>
              </a:rPr>
              <a:t>Krebs</a:t>
            </a:r>
            <a:r>
              <a:rPr lang="es-AR" dirty="0">
                <a:latin typeface="Calibri" pitchFamily="34" charset="0"/>
              </a:rPr>
              <a:t>)</a:t>
            </a:r>
          </a:p>
        </p:txBody>
      </p:sp>
      <p:sp>
        <p:nvSpPr>
          <p:cNvPr id="8200" name="6 CuadroTexto"/>
          <p:cNvSpPr txBox="1">
            <a:spLocks noChangeArrowheads="1"/>
          </p:cNvSpPr>
          <p:nvPr/>
        </p:nvSpPr>
        <p:spPr bwMode="auto">
          <a:xfrm>
            <a:off x="2428875" y="2786063"/>
            <a:ext cx="4293227" cy="646331"/>
          </a:xfrm>
          <a:prstGeom prst="rect">
            <a:avLst/>
          </a:prstGeom>
          <a:noFill/>
          <a:ln w="28575">
            <a:solidFill>
              <a:srgbClr val="0070C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AR" sz="1600" b="1" dirty="0">
                <a:solidFill>
                  <a:srgbClr val="7030A0"/>
                </a:solidFill>
                <a:latin typeface="Calibri" pitchFamily="34" charset="0"/>
              </a:rPr>
              <a:t>TRANSPORTADORES ELECTRÓNICOS REDUCIDOS</a:t>
            </a:r>
          </a:p>
          <a:p>
            <a:pPr algn="ctr"/>
            <a:r>
              <a:rPr lang="es-AR" sz="2000" b="1" dirty="0" smtClean="0">
                <a:solidFill>
                  <a:srgbClr val="7030A0"/>
                </a:solidFill>
                <a:latin typeface="Calibri" pitchFamily="34" charset="0"/>
              </a:rPr>
              <a:t>COENZIMAS (NADH</a:t>
            </a:r>
            <a:r>
              <a:rPr lang="es-AR" sz="2000" b="1" dirty="0">
                <a:solidFill>
                  <a:srgbClr val="7030A0"/>
                </a:solidFill>
                <a:latin typeface="Calibri" pitchFamily="34" charset="0"/>
              </a:rPr>
              <a:t>, </a:t>
            </a:r>
            <a:r>
              <a:rPr lang="es-AR" sz="2000" b="1" dirty="0" smtClean="0">
                <a:solidFill>
                  <a:srgbClr val="7030A0"/>
                </a:solidFill>
                <a:latin typeface="Calibri" pitchFamily="34" charset="0"/>
              </a:rPr>
              <a:t>FADH2)</a:t>
            </a:r>
            <a:endParaRPr lang="es-AR" sz="2000" b="1" dirty="0">
              <a:solidFill>
                <a:srgbClr val="7030A0"/>
              </a:solidFill>
              <a:latin typeface="Calibri" pitchFamily="34" charset="0"/>
            </a:endParaRPr>
          </a:p>
        </p:txBody>
      </p:sp>
      <p:sp>
        <p:nvSpPr>
          <p:cNvPr id="8201" name="8 CuadroTexto"/>
          <p:cNvSpPr txBox="1">
            <a:spLocks noChangeArrowheads="1"/>
          </p:cNvSpPr>
          <p:nvPr/>
        </p:nvSpPr>
        <p:spPr bwMode="auto">
          <a:xfrm>
            <a:off x="2428875" y="5567363"/>
            <a:ext cx="4286250" cy="862012"/>
          </a:xfrm>
          <a:prstGeom prst="rect">
            <a:avLst/>
          </a:prstGeom>
          <a:noFill/>
          <a:ln w="28575">
            <a:solidFill>
              <a:srgbClr val="0070C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AR" sz="1600" b="1" dirty="0">
                <a:solidFill>
                  <a:srgbClr val="FF0000"/>
                </a:solidFill>
                <a:latin typeface="Calibri" pitchFamily="34" charset="0"/>
              </a:rPr>
              <a:t>TRANSPORTADORES ELECTRÓNICOS OXIDADOS</a:t>
            </a:r>
          </a:p>
          <a:p>
            <a:pPr algn="ctr"/>
            <a:r>
              <a:rPr lang="es-AR" sz="1600" b="1" dirty="0" smtClean="0">
                <a:solidFill>
                  <a:srgbClr val="FF0000"/>
                </a:solidFill>
                <a:latin typeface="Calibri" pitchFamily="34" charset="0"/>
              </a:rPr>
              <a:t>COENZIMAS (NAD</a:t>
            </a:r>
            <a:r>
              <a:rPr lang="es-AR" sz="1600" b="1" dirty="0">
                <a:solidFill>
                  <a:srgbClr val="FF0000"/>
                </a:solidFill>
                <a:latin typeface="Calibri" pitchFamily="34" charset="0"/>
              </a:rPr>
              <a:t>+, </a:t>
            </a:r>
            <a:r>
              <a:rPr lang="es-AR" sz="1600" b="1" dirty="0" smtClean="0">
                <a:solidFill>
                  <a:srgbClr val="FF0000"/>
                </a:solidFill>
                <a:latin typeface="Calibri" pitchFamily="34" charset="0"/>
              </a:rPr>
              <a:t>FAD)</a:t>
            </a:r>
            <a:endParaRPr lang="es-AR" sz="1600" b="1" dirty="0">
              <a:solidFill>
                <a:srgbClr val="FF0000"/>
              </a:solidFill>
              <a:latin typeface="Calibri" pitchFamily="34" charset="0"/>
            </a:endParaRPr>
          </a:p>
          <a:p>
            <a:endParaRPr lang="es-AR" dirty="0">
              <a:latin typeface="Calibri" pitchFamily="34" charset="0"/>
            </a:endParaRPr>
          </a:p>
        </p:txBody>
      </p:sp>
      <p:sp>
        <p:nvSpPr>
          <p:cNvPr id="18" name="17 Flecha abajo"/>
          <p:cNvSpPr/>
          <p:nvPr/>
        </p:nvSpPr>
        <p:spPr>
          <a:xfrm>
            <a:off x="4500563" y="785813"/>
            <a:ext cx="214312" cy="50006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/>
          </a:p>
        </p:txBody>
      </p:sp>
      <p:sp>
        <p:nvSpPr>
          <p:cNvPr id="19" name="18 Flecha abajo"/>
          <p:cNvSpPr/>
          <p:nvPr/>
        </p:nvSpPr>
        <p:spPr>
          <a:xfrm>
            <a:off x="4500563" y="2286000"/>
            <a:ext cx="214312" cy="50006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/>
          </a:p>
        </p:txBody>
      </p:sp>
      <p:sp>
        <p:nvSpPr>
          <p:cNvPr id="20" name="19 Flecha abajo"/>
          <p:cNvSpPr/>
          <p:nvPr/>
        </p:nvSpPr>
        <p:spPr>
          <a:xfrm>
            <a:off x="4500563" y="3429000"/>
            <a:ext cx="214312" cy="42862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/>
          </a:p>
        </p:txBody>
      </p:sp>
      <p:sp>
        <p:nvSpPr>
          <p:cNvPr id="21" name="20 Flecha abajo"/>
          <p:cNvSpPr/>
          <p:nvPr/>
        </p:nvSpPr>
        <p:spPr>
          <a:xfrm>
            <a:off x="4500563" y="5143500"/>
            <a:ext cx="214312" cy="42862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/>
          </a:p>
        </p:txBody>
      </p:sp>
      <p:sp>
        <p:nvSpPr>
          <p:cNvPr id="8206" name="21 CuadroTexto"/>
          <p:cNvSpPr txBox="1">
            <a:spLocks noChangeArrowheads="1"/>
          </p:cNvSpPr>
          <p:nvPr/>
        </p:nvSpPr>
        <p:spPr bwMode="auto">
          <a:xfrm>
            <a:off x="2263775" y="4143375"/>
            <a:ext cx="5937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AR" b="1">
                <a:latin typeface="Calibri" pitchFamily="34" charset="0"/>
              </a:rPr>
              <a:t>ADP</a:t>
            </a:r>
          </a:p>
        </p:txBody>
      </p:sp>
      <p:sp>
        <p:nvSpPr>
          <p:cNvPr id="8207" name="22 CuadroTexto"/>
          <p:cNvSpPr txBox="1">
            <a:spLocks noChangeArrowheads="1"/>
          </p:cNvSpPr>
          <p:nvPr/>
        </p:nvSpPr>
        <p:spPr bwMode="auto">
          <a:xfrm>
            <a:off x="2143125" y="4643438"/>
            <a:ext cx="5429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AR" b="1">
                <a:solidFill>
                  <a:srgbClr val="FF0000"/>
                </a:solidFill>
                <a:latin typeface="Calibri" pitchFamily="34" charset="0"/>
              </a:rPr>
              <a:t>ATP</a:t>
            </a:r>
          </a:p>
        </p:txBody>
      </p:sp>
      <p:sp>
        <p:nvSpPr>
          <p:cNvPr id="8208" name="23 CuadroTexto"/>
          <p:cNvSpPr txBox="1">
            <a:spLocks noChangeArrowheads="1"/>
          </p:cNvSpPr>
          <p:nvPr/>
        </p:nvSpPr>
        <p:spPr bwMode="auto">
          <a:xfrm>
            <a:off x="7000892" y="4214819"/>
            <a:ext cx="85725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s-AR" sz="2400" b="1" dirty="0">
                <a:solidFill>
                  <a:srgbClr val="FF0000"/>
                </a:solidFill>
                <a:latin typeface="Calibri" pitchFamily="34" charset="0"/>
              </a:rPr>
              <a:t>O</a:t>
            </a:r>
            <a:r>
              <a:rPr lang="es-AR" sz="2400" b="1" baseline="-25000" dirty="0">
                <a:solidFill>
                  <a:srgbClr val="FF0000"/>
                </a:solidFill>
                <a:latin typeface="Calibri" pitchFamily="34" charset="0"/>
              </a:rPr>
              <a:t>2</a:t>
            </a:r>
          </a:p>
        </p:txBody>
      </p:sp>
      <p:sp>
        <p:nvSpPr>
          <p:cNvPr id="8209" name="25 CuadroTexto"/>
          <p:cNvSpPr txBox="1">
            <a:spLocks noChangeArrowheads="1"/>
          </p:cNvSpPr>
          <p:nvPr/>
        </p:nvSpPr>
        <p:spPr bwMode="auto">
          <a:xfrm>
            <a:off x="6973909" y="4714875"/>
            <a:ext cx="59848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AR" b="1">
                <a:latin typeface="Calibri" pitchFamily="34" charset="0"/>
              </a:rPr>
              <a:t>H</a:t>
            </a:r>
            <a:r>
              <a:rPr lang="es-AR" sz="1400" b="1">
                <a:latin typeface="Calibri" pitchFamily="34" charset="0"/>
              </a:rPr>
              <a:t>2</a:t>
            </a:r>
            <a:r>
              <a:rPr lang="es-AR" b="1">
                <a:latin typeface="Calibri" pitchFamily="34" charset="0"/>
              </a:rPr>
              <a:t>O</a:t>
            </a:r>
          </a:p>
        </p:txBody>
      </p:sp>
      <p:sp>
        <p:nvSpPr>
          <p:cNvPr id="27" name="26 Flecha curvada hacia la derecha"/>
          <p:cNvSpPr/>
          <p:nvPr/>
        </p:nvSpPr>
        <p:spPr>
          <a:xfrm>
            <a:off x="6429391" y="4429125"/>
            <a:ext cx="428625" cy="500063"/>
          </a:xfrm>
          <a:prstGeom prst="curvedRightArrow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>
              <a:solidFill>
                <a:schemeClr val="tx1"/>
              </a:solidFill>
            </a:endParaRPr>
          </a:p>
        </p:txBody>
      </p:sp>
      <p:sp>
        <p:nvSpPr>
          <p:cNvPr id="28" name="27 Flecha curvada hacia la izquierda"/>
          <p:cNvSpPr/>
          <p:nvPr/>
        </p:nvSpPr>
        <p:spPr>
          <a:xfrm>
            <a:off x="2857500" y="4429125"/>
            <a:ext cx="428625" cy="500063"/>
          </a:xfrm>
          <a:prstGeom prst="curvedLeftArrow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>
              <a:solidFill>
                <a:schemeClr val="tx1"/>
              </a:solidFill>
            </a:endParaRPr>
          </a:p>
        </p:txBody>
      </p:sp>
      <p:sp>
        <p:nvSpPr>
          <p:cNvPr id="22" name="21 Flecha abajo"/>
          <p:cNvSpPr/>
          <p:nvPr/>
        </p:nvSpPr>
        <p:spPr>
          <a:xfrm>
            <a:off x="3143250" y="785813"/>
            <a:ext cx="214313" cy="50006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/>
          </a:p>
        </p:txBody>
      </p:sp>
      <p:sp>
        <p:nvSpPr>
          <p:cNvPr id="23" name="22 Flecha abajo"/>
          <p:cNvSpPr/>
          <p:nvPr/>
        </p:nvSpPr>
        <p:spPr>
          <a:xfrm>
            <a:off x="5929313" y="785813"/>
            <a:ext cx="214312" cy="50006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2071670" y="0"/>
            <a:ext cx="4397294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_tradnl" sz="2800" dirty="0" smtClean="0">
                <a:solidFill>
                  <a:srgbClr val="0070C0"/>
                </a:solidFill>
                <a:latin typeface="Comic Sans MS" pitchFamily="66" charset="0"/>
              </a:rPr>
              <a:t>Antes de estudiar </a:t>
            </a:r>
            <a:r>
              <a:rPr lang="es-ES_tradnl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……</a:t>
            </a:r>
            <a:endParaRPr lang="es-ES_tradnl" sz="2800" dirty="0" smtClean="0">
              <a:solidFill>
                <a:srgbClr val="0070C0"/>
              </a:solidFill>
              <a:latin typeface="Comic Sans MS" pitchFamily="66" charset="0"/>
            </a:endParaRPr>
          </a:p>
          <a:p>
            <a:pPr algn="ctr"/>
            <a:r>
              <a:rPr lang="es-ES_tradnl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CADENA RESPIRATORIA</a:t>
            </a:r>
          </a:p>
        </p:txBody>
      </p:sp>
      <p:sp>
        <p:nvSpPr>
          <p:cNvPr id="3" name="2 CuadroTexto"/>
          <p:cNvSpPr txBox="1"/>
          <p:nvPr/>
        </p:nvSpPr>
        <p:spPr>
          <a:xfrm>
            <a:off x="1571604" y="1785926"/>
            <a:ext cx="5253361" cy="41549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ES_tradnl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endParaRPr lang="es-ES_tradnl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r>
              <a:rPr lang="es-ES_tradnl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Concepto de Oxidación y Reducción</a:t>
            </a:r>
            <a:r>
              <a:rPr lang="es-ES_tradnl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:</a:t>
            </a:r>
          </a:p>
          <a:p>
            <a:r>
              <a:rPr lang="es-ES_tradnl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Oxidaciones biológicas</a:t>
            </a:r>
          </a:p>
          <a:p>
            <a:endParaRPr lang="es-ES_tradnl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r>
              <a:rPr lang="es-ES_tradnl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Mitocondrias</a:t>
            </a:r>
            <a:r>
              <a:rPr lang="es-ES_tradnl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: estructura, función</a:t>
            </a:r>
          </a:p>
          <a:p>
            <a:endParaRPr lang="es-ES_tradnl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r>
              <a:rPr lang="es-ES_tradnl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ATP: </a:t>
            </a:r>
            <a:r>
              <a:rPr lang="es-ES_tradnl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contenido energético</a:t>
            </a:r>
          </a:p>
          <a:p>
            <a:endParaRPr lang="es-ES_tradnl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endParaRPr lang="es-ES_tradnl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endParaRPr lang="es-ES_tradnl" sz="2400" dirty="0" smtClean="0">
              <a:latin typeface="Comic Sans MS" pitchFamily="66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6500826" y="114298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AR" dirty="0"/>
          </a:p>
        </p:txBody>
      </p:sp>
      <p:sp>
        <p:nvSpPr>
          <p:cNvPr id="6" name="5 CuadroTexto"/>
          <p:cNvSpPr txBox="1"/>
          <p:nvPr/>
        </p:nvSpPr>
        <p:spPr>
          <a:xfrm>
            <a:off x="785786" y="928670"/>
            <a:ext cx="6726521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_tradnl" sz="2400" dirty="0" smtClean="0">
                <a:solidFill>
                  <a:srgbClr val="0070C0"/>
                </a:solidFill>
                <a:latin typeface="Comic Sans MS" pitchFamily="66" charset="0"/>
                <a:cs typeface="Arial" pitchFamily="34" charset="0"/>
              </a:rPr>
              <a:t>Veremos ….</a:t>
            </a:r>
          </a:p>
          <a:p>
            <a:pPr algn="ctr"/>
            <a:r>
              <a:rPr lang="es-ES_tradnl" sz="2400" dirty="0" smtClean="0">
                <a:solidFill>
                  <a:srgbClr val="0070C0"/>
                </a:solidFill>
                <a:latin typeface="Comic Sans MS" pitchFamily="66" charset="0"/>
                <a:cs typeface="Arial" pitchFamily="34" charset="0"/>
              </a:rPr>
              <a:t>HERRAMIENTAS PARA SU COMPRENSIÓN </a:t>
            </a:r>
          </a:p>
          <a:p>
            <a:endParaRPr lang="es-A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1643042" y="1571612"/>
            <a:ext cx="5916363" cy="320087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s-ES_tradnl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Concepto de </a:t>
            </a:r>
          </a:p>
          <a:p>
            <a:pPr algn="ctr"/>
            <a:r>
              <a:rPr lang="es-ES_tradnl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Oxidación y Reducción:</a:t>
            </a:r>
          </a:p>
          <a:p>
            <a:pPr algn="ctr"/>
            <a:endParaRPr lang="es-ES_tradnl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ctr"/>
            <a:endParaRPr lang="es-ES_tradnl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s-ES_tradnl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Oxidaciones Biológicas</a:t>
            </a:r>
          </a:p>
          <a:p>
            <a:endParaRPr lang="es-A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1243</TotalTime>
  <Words>1322</Words>
  <Application>Microsoft Office PowerPoint</Application>
  <PresentationFormat>Presentación en pantalla (4:3)</PresentationFormat>
  <Paragraphs>365</Paragraphs>
  <Slides>30</Slides>
  <Notes>5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30</vt:i4>
      </vt:variant>
    </vt:vector>
  </HeadingPairs>
  <TitlesOfParts>
    <vt:vector size="31" baseType="lpstr">
      <vt:lpstr>Tema de Office</vt:lpstr>
      <vt:lpstr>QUÍMICA BIOLÓGICA</vt:lpstr>
      <vt:lpstr>Diapositiva 2</vt:lpstr>
      <vt:lpstr>Diapositiva 3</vt:lpstr>
      <vt:lpstr>Diapositiva 4</vt:lpstr>
      <vt:lpstr>Diapositiva 5</vt:lpstr>
      <vt:lpstr>Diapositiva 6</vt:lpstr>
      <vt:lpstr>          GLÚCIDOS          LÍPIDOS           PROTEÍNAS </vt:lpstr>
      <vt:lpstr>Diapositiva 8</vt:lpstr>
      <vt:lpstr>Diapositiva 9</vt:lpstr>
      <vt:lpstr>Diapositiva 10</vt:lpstr>
      <vt:lpstr>OXIDACIÓN-REDUCCIÓN</vt:lpstr>
      <vt:lpstr>Diapositiva 12</vt:lpstr>
      <vt:lpstr>POTENCIAL DE REDUCCIÓN</vt:lpstr>
      <vt:lpstr>CUPLA REDOX</vt:lpstr>
      <vt:lpstr>Potenciales de reducción estándar</vt:lpstr>
      <vt:lpstr>DISTINTAS FORMAS EN QUE SE TRANSFIEREN ELECTRONES EN LA CELULA </vt:lpstr>
      <vt:lpstr>Diapositiva 17</vt:lpstr>
      <vt:lpstr>Diapositiva 18</vt:lpstr>
      <vt:lpstr>OXIDORREDUCTASAS (DESHIDROGENASAS)</vt:lpstr>
      <vt:lpstr>Representación esquemática de una oxidación biológica</vt:lpstr>
      <vt:lpstr>Diapositiva 21</vt:lpstr>
      <vt:lpstr>Diapositiva 22</vt:lpstr>
      <vt:lpstr>Diapositiva 23</vt:lpstr>
      <vt:lpstr>Diapositiva 24</vt:lpstr>
      <vt:lpstr>Diapositiva 25</vt:lpstr>
      <vt:lpstr>Diapositiva 26</vt:lpstr>
      <vt:lpstr>COMPONENTES DE LA CADENA DE TRANSPORTE ELECTRONICO</vt:lpstr>
      <vt:lpstr>Componentes de la  Cadena de transporte electrónico</vt:lpstr>
      <vt:lpstr>Diapositiva 29</vt:lpstr>
      <vt:lpstr>BIBLIOGRAFIA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ali y facu</dc:creator>
  <cp:lastModifiedBy>ali y facu</cp:lastModifiedBy>
  <cp:revision>148</cp:revision>
  <dcterms:created xsi:type="dcterms:W3CDTF">2014-08-26T23:15:41Z</dcterms:created>
  <dcterms:modified xsi:type="dcterms:W3CDTF">2016-03-22T15:14:16Z</dcterms:modified>
</cp:coreProperties>
</file>